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BE"/>
          </a:p>
        </p:txBody>
      </p:sp>
      <p:sp>
        <p:nvSpPr>
          <p:cNvPr id="4" name="Espace réservé de la date 3"/>
          <p:cNvSpPr>
            <a:spLocks noGrp="1"/>
          </p:cNvSpPr>
          <p:nvPr>
            <p:ph type="dt" sz="half" idx="10"/>
          </p:nvPr>
        </p:nvSpPr>
        <p:spPr/>
        <p:txBody>
          <a:body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93372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331571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279994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1581927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1186535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563DB1C4-A83C-4A16-B861-7A8A30DC3815}" type="datetimeFigureOut">
              <a:rPr lang="fr-BE" smtClean="0"/>
              <a:t>14-06-19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3353133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563DB1C4-A83C-4A16-B861-7A8A30DC3815}" type="datetimeFigureOut">
              <a:rPr lang="fr-BE" smtClean="0"/>
              <a:t>14-06-19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1757012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563DB1C4-A83C-4A16-B861-7A8A30DC3815}" type="datetimeFigureOut">
              <a:rPr lang="fr-BE" smtClean="0"/>
              <a:t>14-06-19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1851268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63DB1C4-A83C-4A16-B861-7A8A30DC3815}" type="datetimeFigureOut">
              <a:rPr lang="fr-BE" smtClean="0"/>
              <a:t>14-06-19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112857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563DB1C4-A83C-4A16-B861-7A8A30DC3815}" type="datetimeFigureOut">
              <a:rPr lang="fr-BE" smtClean="0"/>
              <a:t>14-06-19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404084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563DB1C4-A83C-4A16-B861-7A8A30DC3815}" type="datetimeFigureOut">
              <a:rPr lang="fr-BE" smtClean="0"/>
              <a:t>14-06-19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EBD1CE0-D7D0-4166-8472-3AB0352FCBDB}" type="slidenum">
              <a:rPr lang="fr-BE" smtClean="0"/>
              <a:t>‹N°›</a:t>
            </a:fld>
            <a:endParaRPr lang="fr-BE"/>
          </a:p>
        </p:txBody>
      </p:sp>
    </p:spTree>
    <p:extLst>
      <p:ext uri="{BB962C8B-B14F-4D97-AF65-F5344CB8AC3E}">
        <p14:creationId xmlns:p14="http://schemas.microsoft.com/office/powerpoint/2010/main" val="2113057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3DB1C4-A83C-4A16-B861-7A8A30DC3815}" type="datetimeFigureOut">
              <a:rPr lang="fr-BE" smtClean="0"/>
              <a:t>14-06-19</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D1CE0-D7D0-4166-8472-3AB0352FCBDB}" type="slidenum">
              <a:rPr lang="fr-BE" smtClean="0"/>
              <a:t>‹N°›</a:t>
            </a:fld>
            <a:endParaRPr lang="fr-BE"/>
          </a:p>
        </p:txBody>
      </p:sp>
    </p:spTree>
    <p:extLst>
      <p:ext uri="{BB962C8B-B14F-4D97-AF65-F5344CB8AC3E}">
        <p14:creationId xmlns:p14="http://schemas.microsoft.com/office/powerpoint/2010/main" val="2135613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5795" y="56918"/>
            <a:ext cx="11982993" cy="3545119"/>
          </a:xfrm>
        </p:spPr>
        <p:txBody>
          <a:bodyPr>
            <a:normAutofit fontScale="90000"/>
          </a:bodyPr>
          <a:lstStyle/>
          <a:p>
            <a:r>
              <a:rPr lang="fr-BE" sz="4400" b="1" dirty="0"/>
              <a:t/>
            </a:r>
            <a:br>
              <a:rPr lang="fr-BE" sz="4400" b="1" dirty="0"/>
            </a:br>
            <a:r>
              <a:rPr lang="fr-BE" sz="4400" b="1" dirty="0"/>
              <a:t/>
            </a:r>
            <a:br>
              <a:rPr lang="fr-BE" sz="4400" b="1" dirty="0"/>
            </a:br>
            <a:r>
              <a:rPr lang="fr-BE" sz="4400" b="1" dirty="0"/>
              <a:t/>
            </a:r>
            <a:br>
              <a:rPr lang="fr-BE" sz="4400" b="1" dirty="0"/>
            </a:br>
            <a:r>
              <a:rPr lang="fr-BE" sz="4400" b="1" dirty="0"/>
              <a:t/>
            </a:r>
            <a:br>
              <a:rPr lang="fr-BE" sz="4400" b="1" dirty="0"/>
            </a:br>
            <a:r>
              <a:rPr lang="fr-BE" sz="4400" b="1" dirty="0"/>
              <a:t/>
            </a:r>
            <a:br>
              <a:rPr lang="fr-BE" sz="4400" b="1" dirty="0"/>
            </a:br>
            <a:r>
              <a:rPr lang="fr-FR" sz="4400" b="1" noProof="0" dirty="0">
                <a:solidFill>
                  <a:srgbClr val="FF0000"/>
                </a:solidFill>
                <a:latin typeface="Arial Rounded MT Bold" panose="020F0704030504030204" pitchFamily="34" charset="0"/>
              </a:rPr>
              <a:t>DÉFIS LIÉS À L’ÉVALUATION ÉTHIQUE </a:t>
            </a:r>
            <a:r>
              <a:rPr lang="fr-FR" sz="4400" b="1" noProof="0" dirty="0" smtClean="0">
                <a:solidFill>
                  <a:srgbClr val="FF0000"/>
                </a:solidFill>
                <a:latin typeface="Arial Rounded MT Bold" panose="020F0704030504030204" pitchFamily="34" charset="0"/>
              </a:rPr>
              <a:t/>
            </a:r>
            <a:br>
              <a:rPr lang="fr-FR" sz="4400" b="1" noProof="0" dirty="0" smtClean="0">
                <a:solidFill>
                  <a:srgbClr val="FF0000"/>
                </a:solidFill>
                <a:latin typeface="Arial Rounded MT Bold" panose="020F0704030504030204" pitchFamily="34" charset="0"/>
              </a:rPr>
            </a:br>
            <a:r>
              <a:rPr lang="fr-FR" sz="4400" b="1" noProof="0" dirty="0" smtClean="0">
                <a:solidFill>
                  <a:srgbClr val="FF0000"/>
                </a:solidFill>
                <a:latin typeface="Arial Rounded MT Bold" panose="020F0704030504030204" pitchFamily="34" charset="0"/>
              </a:rPr>
              <a:t>D’UN </a:t>
            </a:r>
            <a:r>
              <a:rPr lang="fr-FR" sz="4400" b="1" noProof="0" dirty="0">
                <a:solidFill>
                  <a:srgbClr val="FF0000"/>
                </a:solidFill>
                <a:latin typeface="Arial Rounded MT Bold" panose="020F0704030504030204" pitchFamily="34" charset="0"/>
              </a:rPr>
              <a:t>PROJET DE RECHERCHE </a:t>
            </a:r>
            <a:endParaRPr lang="fr-FR" sz="4400" b="1" noProof="0" dirty="0">
              <a:solidFill>
                <a:srgbClr val="FF0000"/>
              </a:solidFill>
            </a:endParaRPr>
          </a:p>
        </p:txBody>
      </p:sp>
      <p:sp>
        <p:nvSpPr>
          <p:cNvPr id="3" name="Sous-titre 2"/>
          <p:cNvSpPr>
            <a:spLocks noGrp="1"/>
          </p:cNvSpPr>
          <p:nvPr>
            <p:ph type="subTitle" idx="1"/>
          </p:nvPr>
        </p:nvSpPr>
        <p:spPr>
          <a:xfrm>
            <a:off x="95795" y="3602037"/>
            <a:ext cx="11982994" cy="3129689"/>
          </a:xfrm>
        </p:spPr>
        <p:txBody>
          <a:bodyPr>
            <a:normAutofit/>
          </a:bodyPr>
          <a:lstStyle/>
          <a:p>
            <a:r>
              <a:rPr lang="fr-FR" sz="3200" b="1" noProof="0" dirty="0">
                <a:latin typeface="Baskerville Old Face" panose="02020602080505020303" pitchFamily="18" charset="0"/>
              </a:rPr>
              <a:t>Expériences et leçons apprises au Comité d’Éthique de la Recherche de l’École de Santé Publique de Kinshasa</a:t>
            </a:r>
            <a:r>
              <a:rPr lang="fr-FR" noProof="0" dirty="0"/>
              <a:t/>
            </a:r>
            <a:br>
              <a:rPr lang="fr-FR" noProof="0" dirty="0"/>
            </a:br>
            <a:r>
              <a:rPr lang="fr-FR" b="1" noProof="0" dirty="0">
                <a:latin typeface="Bahnschrift Light" panose="020B0502040204020203" pitchFamily="34" charset="0"/>
              </a:rPr>
              <a:t>Par</a:t>
            </a:r>
          </a:p>
          <a:p>
            <a:r>
              <a:rPr lang="fr-FR" sz="2800" b="1" noProof="0" dirty="0">
                <a:latin typeface="Bahnschrift Light" panose="020B0502040204020203" pitchFamily="34" charset="0"/>
              </a:rPr>
              <a:t>Prof. Patrick Kayembe (</a:t>
            </a:r>
            <a:r>
              <a:rPr lang="fr-FR" sz="2800" b="1" noProof="0">
                <a:latin typeface="Bahnschrift Light" panose="020B0502040204020203" pitchFamily="34" charset="0"/>
              </a:rPr>
              <a:t>Président</a:t>
            </a:r>
            <a:r>
              <a:rPr lang="fr-FR" sz="2800" b="1" noProof="0" smtClean="0">
                <a:latin typeface="Bahnschrift Light" panose="020B0502040204020203" pitchFamily="34" charset="0"/>
              </a:rPr>
              <a:t>)</a:t>
            </a:r>
            <a:endParaRPr lang="fr-FR" sz="2800" b="1" noProof="0" dirty="0">
              <a:latin typeface="Bahnschrift Light" panose="020B0502040204020203" pitchFamily="34" charset="0"/>
            </a:endParaRPr>
          </a:p>
          <a:p>
            <a:r>
              <a:rPr lang="fr-FR" sz="2800" b="1" noProof="0" dirty="0">
                <a:latin typeface="Bahnschrift Light" panose="020B0502040204020203" pitchFamily="34" charset="0"/>
              </a:rPr>
              <a:t>CT. Darius Makindu ( Secrétaire)</a:t>
            </a:r>
          </a:p>
        </p:txBody>
      </p:sp>
      <p:pic>
        <p:nvPicPr>
          <p:cNvPr id="5" name="Image 35" descr="Description : Description : Description : Description : F:\office\nisrine\logo esp final OK.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28069" y="92074"/>
            <a:ext cx="1637211" cy="1793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513805" y="920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E" dirty="0"/>
          </a:p>
        </p:txBody>
      </p:sp>
      <p:graphicFrame>
        <p:nvGraphicFramePr>
          <p:cNvPr id="7" name="Objet 6"/>
          <p:cNvGraphicFramePr>
            <a:graphicFrameLocks/>
          </p:cNvGraphicFramePr>
          <p:nvPr>
            <p:extLst/>
          </p:nvPr>
        </p:nvGraphicFramePr>
        <p:xfrm>
          <a:off x="4754880" y="56918"/>
          <a:ext cx="1976846" cy="1806716"/>
        </p:xfrm>
        <a:graphic>
          <a:graphicData uri="http://schemas.openxmlformats.org/presentationml/2006/ole">
            <mc:AlternateContent xmlns:mc="http://schemas.openxmlformats.org/markup-compatibility/2006">
              <mc:Choice xmlns:v="urn:schemas-microsoft-com:vml" Requires="v">
                <p:oleObj spid="_x0000_s1030" name="Image bitmap" r:id="rId4" imgW="1095238" imgH="1104762" progId="Paint.Picture">
                  <p:embed/>
                </p:oleObj>
              </mc:Choice>
              <mc:Fallback>
                <p:oleObj name="Image bitmap" r:id="rId4" imgW="1095238" imgH="1104762" progId="Paint.Picture">
                  <p:embed/>
                  <p:pic>
                    <p:nvPicPr>
                      <p:cNvPr id="7" name="Obje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4880" y="56918"/>
                        <a:ext cx="1976846" cy="1806716"/>
                      </a:xfrm>
                      <a:prstGeom prst="rect">
                        <a:avLst/>
                      </a:prstGeom>
                      <a:solidFill>
                        <a:srgbClr val="FFFFFF"/>
                      </a:solidFill>
                      <a:ln>
                        <a:noFill/>
                      </a:ln>
                    </p:spPr>
                  </p:pic>
                </p:oleObj>
              </mc:Fallback>
            </mc:AlternateContent>
          </a:graphicData>
        </a:graphic>
      </p:graphicFrame>
      <p:pic>
        <p:nvPicPr>
          <p:cNvPr id="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863" y="183038"/>
            <a:ext cx="2081348" cy="1611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48967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1520" y="69670"/>
            <a:ext cx="10622280" cy="695101"/>
          </a:xfrm>
        </p:spPr>
        <p:txBody>
          <a:bodyPr>
            <a:normAutofit/>
          </a:bodyPr>
          <a:lstStyle/>
          <a:p>
            <a:r>
              <a:rPr lang="fr-FR" b="1" dirty="0" smtClean="0"/>
              <a:t>IV. Membres </a:t>
            </a:r>
            <a:r>
              <a:rPr lang="fr-FR" b="1" dirty="0"/>
              <a:t>du CER de L’ESPK</a:t>
            </a:r>
            <a:endParaRPr lang="fr-FR" b="1" noProof="0" dirty="0"/>
          </a:p>
        </p:txBody>
      </p:sp>
      <p:sp>
        <p:nvSpPr>
          <p:cNvPr id="3" name="Espace réservé du contenu 2"/>
          <p:cNvSpPr>
            <a:spLocks noGrp="1"/>
          </p:cNvSpPr>
          <p:nvPr>
            <p:ph idx="1"/>
          </p:nvPr>
        </p:nvSpPr>
        <p:spPr>
          <a:xfrm>
            <a:off x="508000" y="764771"/>
            <a:ext cx="11434618" cy="5940829"/>
          </a:xfrm>
        </p:spPr>
        <p:txBody>
          <a:bodyPr>
            <a:noAutofit/>
          </a:bodyPr>
          <a:lstStyle/>
          <a:p>
            <a:pPr>
              <a:lnSpc>
                <a:spcPct val="150000"/>
              </a:lnSpc>
            </a:pPr>
            <a:r>
              <a:rPr lang="fr-FR" noProof="0" dirty="0"/>
              <a:t>Le CER de l’ESPK comprend 15 membres dont : </a:t>
            </a:r>
            <a:r>
              <a:rPr lang="fr-FR" noProof="0" dirty="0" smtClean="0"/>
              <a:t>7 </a:t>
            </a:r>
            <a:r>
              <a:rPr lang="fr-FR" noProof="0" dirty="0"/>
              <a:t>provenant de l’Ecole de Santé Publique, et </a:t>
            </a:r>
            <a:r>
              <a:rPr lang="fr-FR" noProof="0" dirty="0" smtClean="0"/>
              <a:t>8 </a:t>
            </a:r>
            <a:r>
              <a:rPr lang="fr-FR" noProof="0" dirty="0"/>
              <a:t>de l’extérieur (un philosophe, un juriste, un théologien, un pharmacien, un psychologue, un anthropologue et un représentant de la société civile). </a:t>
            </a:r>
            <a:endParaRPr lang="fr-FR" b="1" noProof="0" dirty="0"/>
          </a:p>
          <a:p>
            <a:pPr>
              <a:lnSpc>
                <a:spcPct val="150000"/>
              </a:lnSpc>
            </a:pPr>
            <a:r>
              <a:rPr lang="fr-FR" noProof="0" dirty="0"/>
              <a:t>Trois femmes figurent parmi les membres nommés par la dernière décision rectorale n° 0242/UNIKIN/R/2011 du 21 septembre 2011</a:t>
            </a:r>
          </a:p>
          <a:p>
            <a:pPr marL="0" indent="0">
              <a:lnSpc>
                <a:spcPct val="150000"/>
              </a:lnSpc>
              <a:buNone/>
            </a:pPr>
            <a:r>
              <a:rPr lang="fr-FR" noProof="0" dirty="0"/>
              <a:t>(l’Art </a:t>
            </a:r>
            <a:r>
              <a:rPr lang="fr-FR" noProof="0" dirty="0" smtClean="0"/>
              <a:t>5</a:t>
            </a:r>
            <a:r>
              <a:rPr lang="fr-FR" noProof="0" dirty="0"/>
              <a:t> du </a:t>
            </a:r>
            <a:r>
              <a:rPr lang="fr-FR" noProof="0" dirty="0" smtClean="0"/>
              <a:t>R.O.I. </a:t>
            </a:r>
            <a:r>
              <a:rPr lang="fr-FR" noProof="0" dirty="0"/>
              <a:t>prévoit </a:t>
            </a:r>
            <a:r>
              <a:rPr lang="fr-FR" b="1" noProof="0" dirty="0">
                <a:solidFill>
                  <a:srgbClr val="00B050"/>
                </a:solidFill>
              </a:rPr>
              <a:t>au moins 30 % </a:t>
            </a:r>
            <a:r>
              <a:rPr lang="fr-FR" noProof="0" dirty="0"/>
              <a:t>des  membres de sexe féminin).</a:t>
            </a:r>
            <a:r>
              <a:rPr lang="fr-FR" b="1" noProof="0" dirty="0">
                <a:solidFill>
                  <a:srgbClr val="FF0000"/>
                </a:solidFill>
              </a:rPr>
              <a:t> Comment ces membres sont-ils choisis et par qui? </a:t>
            </a:r>
          </a:p>
          <a:p>
            <a:pPr marL="0" indent="0">
              <a:lnSpc>
                <a:spcPct val="150000"/>
              </a:lnSpc>
              <a:buNone/>
            </a:pPr>
            <a:endParaRPr lang="fr-FR" noProof="0" dirty="0"/>
          </a:p>
          <a:p>
            <a:pPr marL="0" indent="0">
              <a:lnSpc>
                <a:spcPct val="150000"/>
              </a:lnSpc>
              <a:buNone/>
            </a:pPr>
            <a:r>
              <a:rPr lang="fr-FR" noProof="0" dirty="0"/>
              <a:t> </a:t>
            </a:r>
            <a:endParaRPr lang="fr-FR" b="1" noProof="0" dirty="0"/>
          </a:p>
        </p:txBody>
      </p:sp>
    </p:spTree>
    <p:extLst>
      <p:ext uri="{BB962C8B-B14F-4D97-AF65-F5344CB8AC3E}">
        <p14:creationId xmlns:p14="http://schemas.microsoft.com/office/powerpoint/2010/main" val="973369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 y="113211"/>
            <a:ext cx="11617234" cy="679269"/>
          </a:xfrm>
        </p:spPr>
        <p:txBody>
          <a:bodyPr>
            <a:normAutofit/>
          </a:bodyPr>
          <a:lstStyle/>
          <a:p>
            <a:pPr algn="ctr"/>
            <a:r>
              <a:rPr lang="fr-FR" sz="3200" b="1" noProof="0" dirty="0" smtClean="0"/>
              <a:t>IV. 1. Nomination </a:t>
            </a:r>
            <a:r>
              <a:rPr lang="fr-FR" sz="3200" b="1" noProof="0" dirty="0"/>
              <a:t>et mandat des membres du CER de l’ESPK </a:t>
            </a:r>
          </a:p>
        </p:txBody>
      </p:sp>
      <p:sp>
        <p:nvSpPr>
          <p:cNvPr id="3" name="Espace réservé du contenu 2"/>
          <p:cNvSpPr>
            <a:spLocks noGrp="1"/>
          </p:cNvSpPr>
          <p:nvPr>
            <p:ph idx="1"/>
          </p:nvPr>
        </p:nvSpPr>
        <p:spPr>
          <a:xfrm>
            <a:off x="914400" y="1376217"/>
            <a:ext cx="10363200" cy="4812147"/>
          </a:xfrm>
        </p:spPr>
        <p:txBody>
          <a:bodyPr>
            <a:noAutofit/>
          </a:bodyPr>
          <a:lstStyle/>
          <a:p>
            <a:pPr algn="just">
              <a:lnSpc>
                <a:spcPct val="150000"/>
              </a:lnSpc>
            </a:pPr>
            <a:r>
              <a:rPr lang="fr-FR" noProof="0" dirty="0"/>
              <a:t>Les membres sont proposés par le Conseil Pédagogique de l’ESPK en fonction de leur expertise en recherche et en éthique. </a:t>
            </a:r>
          </a:p>
          <a:p>
            <a:pPr algn="just">
              <a:lnSpc>
                <a:spcPct val="150000"/>
              </a:lnSpc>
            </a:pPr>
            <a:r>
              <a:rPr lang="fr-FR" noProof="0" dirty="0"/>
              <a:t>Le Directeur de l’Ecole transmet au Recteur de l’Université la liste des membres  pressentis pour une décision rectorale de nomination. Cette dernière est exécutée par le Secrétaire Général Académique qui notifie chaque membre nommé.</a:t>
            </a:r>
          </a:p>
        </p:txBody>
      </p:sp>
    </p:spTree>
    <p:extLst>
      <p:ext uri="{BB962C8B-B14F-4D97-AF65-F5344CB8AC3E}">
        <p14:creationId xmlns:p14="http://schemas.microsoft.com/office/powerpoint/2010/main" val="634173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1891" y="365126"/>
            <a:ext cx="10889673" cy="734002"/>
          </a:xfrm>
        </p:spPr>
        <p:txBody>
          <a:bodyPr>
            <a:normAutofit/>
          </a:bodyPr>
          <a:lstStyle/>
          <a:p>
            <a:r>
              <a:rPr lang="fr-FR" sz="3200" b="1" dirty="0"/>
              <a:t>IV. 1. </a:t>
            </a:r>
            <a:r>
              <a:rPr lang="fr-FR" sz="3200" b="1" noProof="0" dirty="0" smtClean="0"/>
              <a:t>Nomination </a:t>
            </a:r>
            <a:r>
              <a:rPr lang="fr-FR" sz="3200" b="1" noProof="0" dirty="0"/>
              <a:t>et mandat des membres du CER de l’ESPK </a:t>
            </a:r>
            <a:r>
              <a:rPr lang="fr-FR" sz="3200" b="1" noProof="0" dirty="0" smtClean="0"/>
              <a:t>(suite)</a:t>
            </a:r>
            <a:endParaRPr lang="fr-FR" sz="3200" noProof="0" dirty="0"/>
          </a:p>
        </p:txBody>
      </p:sp>
      <p:sp>
        <p:nvSpPr>
          <p:cNvPr id="3" name="Espace réservé du contenu 2"/>
          <p:cNvSpPr>
            <a:spLocks noGrp="1"/>
          </p:cNvSpPr>
          <p:nvPr>
            <p:ph idx="1"/>
          </p:nvPr>
        </p:nvSpPr>
        <p:spPr>
          <a:xfrm>
            <a:off x="175491" y="1256145"/>
            <a:ext cx="11813309" cy="5412510"/>
          </a:xfrm>
        </p:spPr>
        <p:txBody>
          <a:bodyPr>
            <a:noAutofit/>
          </a:bodyPr>
          <a:lstStyle/>
          <a:p>
            <a:pPr algn="just">
              <a:lnSpc>
                <a:spcPct val="150000"/>
              </a:lnSpc>
            </a:pPr>
            <a:r>
              <a:rPr lang="fr-FR" noProof="0" dirty="0"/>
              <a:t>Les membres sont nommés pour un </a:t>
            </a:r>
            <a:r>
              <a:rPr lang="fr-FR" b="1" noProof="0" dirty="0" smtClean="0">
                <a:solidFill>
                  <a:srgbClr val="FF0000"/>
                </a:solidFill>
              </a:rPr>
              <a:t>mandat </a:t>
            </a:r>
            <a:r>
              <a:rPr lang="fr-FR" b="1" noProof="0" dirty="0">
                <a:solidFill>
                  <a:srgbClr val="FF0000"/>
                </a:solidFill>
              </a:rPr>
              <a:t>de 3 </a:t>
            </a:r>
            <a:r>
              <a:rPr lang="fr-FR" b="1" noProof="0" dirty="0" smtClean="0">
                <a:solidFill>
                  <a:srgbClr val="FF0000"/>
                </a:solidFill>
              </a:rPr>
              <a:t>ans </a:t>
            </a:r>
            <a:r>
              <a:rPr lang="fr-FR" noProof="0" dirty="0" smtClean="0"/>
              <a:t>renouvelable.</a:t>
            </a:r>
          </a:p>
          <a:p>
            <a:pPr algn="just">
              <a:lnSpc>
                <a:spcPct val="150000"/>
              </a:lnSpc>
            </a:pPr>
            <a:r>
              <a:rPr lang="fr-FR" noProof="0" dirty="0" smtClean="0"/>
              <a:t>Le </a:t>
            </a:r>
            <a:r>
              <a:rPr lang="fr-FR" noProof="0" dirty="0"/>
              <a:t>mandat se termine par </a:t>
            </a:r>
            <a:r>
              <a:rPr lang="fr-FR" b="1" noProof="0" dirty="0">
                <a:solidFill>
                  <a:srgbClr val="FF0000"/>
                </a:solidFill>
              </a:rPr>
              <a:t>démission</a:t>
            </a:r>
            <a:r>
              <a:rPr lang="fr-FR" noProof="0" dirty="0"/>
              <a:t>, par </a:t>
            </a:r>
            <a:r>
              <a:rPr lang="fr-FR" noProof="0" dirty="0">
                <a:solidFill>
                  <a:srgbClr val="FF0000"/>
                </a:solidFill>
              </a:rPr>
              <a:t>r</a:t>
            </a:r>
            <a:r>
              <a:rPr lang="fr-FR" b="1" noProof="0" dirty="0">
                <a:solidFill>
                  <a:srgbClr val="FF0000"/>
                </a:solidFill>
              </a:rPr>
              <a:t>évocation</a:t>
            </a:r>
            <a:r>
              <a:rPr lang="fr-FR" noProof="0" dirty="0"/>
              <a:t> ou par le </a:t>
            </a:r>
            <a:r>
              <a:rPr lang="fr-FR" b="1" noProof="0" dirty="0">
                <a:solidFill>
                  <a:srgbClr val="FF0000"/>
                </a:solidFill>
              </a:rPr>
              <a:t>décès</a:t>
            </a:r>
            <a:r>
              <a:rPr lang="fr-FR" noProof="0" dirty="0"/>
              <a:t> du membre.</a:t>
            </a:r>
          </a:p>
          <a:p>
            <a:pPr algn="just">
              <a:lnSpc>
                <a:spcPct val="150000"/>
              </a:lnSpc>
            </a:pPr>
            <a:r>
              <a:rPr lang="fr-FR" noProof="0" dirty="0"/>
              <a:t>La participation au CER est honorifique et bénévole, </a:t>
            </a:r>
            <a:r>
              <a:rPr lang="fr-FR" b="1" noProof="0" dirty="0">
                <a:solidFill>
                  <a:srgbClr val="FF0000"/>
                </a:solidFill>
              </a:rPr>
              <a:t>les membres ne sont pas rémunérés</a:t>
            </a:r>
            <a:r>
              <a:rPr lang="fr-FR" noProof="0" dirty="0"/>
              <a:t> (</a:t>
            </a:r>
            <a:r>
              <a:rPr lang="fr-FR" noProof="0" dirty="0" smtClean="0"/>
              <a:t>les </a:t>
            </a:r>
            <a:r>
              <a:rPr lang="fr-FR" b="1" noProof="0" dirty="0" smtClean="0">
                <a:solidFill>
                  <a:srgbClr val="00B050"/>
                </a:solidFill>
              </a:rPr>
              <a:t>frais de transport sont remboursés à la fin de chaque session</a:t>
            </a:r>
            <a:r>
              <a:rPr lang="fr-FR" noProof="0" dirty="0" smtClean="0"/>
              <a:t>). </a:t>
            </a:r>
            <a:endParaRPr lang="fr-FR" noProof="0" dirty="0"/>
          </a:p>
          <a:p>
            <a:pPr algn="just">
              <a:lnSpc>
                <a:spcPct val="150000"/>
              </a:lnSpc>
            </a:pPr>
            <a:r>
              <a:rPr lang="fr-FR" noProof="0" dirty="0"/>
              <a:t>Art 7 : La décision de révocation est prise par session plénière </a:t>
            </a:r>
            <a:r>
              <a:rPr lang="fr-FR" noProof="0" dirty="0" smtClean="0"/>
              <a:t>à </a:t>
            </a:r>
            <a:r>
              <a:rPr lang="fr-FR" noProof="0" dirty="0"/>
              <a:t>la majorité de ¾ des membres et porte sur des comportements contraires à l’éthique.</a:t>
            </a:r>
          </a:p>
          <a:p>
            <a:pPr algn="just"/>
            <a:endParaRPr lang="fr-FR" noProof="0" dirty="0"/>
          </a:p>
        </p:txBody>
      </p:sp>
    </p:spTree>
    <p:extLst>
      <p:ext uri="{BB962C8B-B14F-4D97-AF65-F5344CB8AC3E}">
        <p14:creationId xmlns:p14="http://schemas.microsoft.com/office/powerpoint/2010/main" val="194218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5794"/>
            <a:ext cx="10515600" cy="744715"/>
          </a:xfrm>
        </p:spPr>
        <p:txBody>
          <a:bodyPr>
            <a:normAutofit fontScale="90000"/>
          </a:bodyPr>
          <a:lstStyle/>
          <a:p>
            <a:pPr algn="ctr"/>
            <a:r>
              <a:rPr lang="fr-FR" b="1" noProof="0" dirty="0"/>
              <a:t> </a:t>
            </a:r>
            <a:r>
              <a:rPr lang="fr-FR" noProof="0" dirty="0" smtClean="0"/>
              <a:t>IV.2. </a:t>
            </a:r>
            <a:r>
              <a:rPr lang="fr-FR" sz="3600" b="1" noProof="0" dirty="0" smtClean="0"/>
              <a:t>Critères </a:t>
            </a:r>
            <a:r>
              <a:rPr lang="fr-FR" sz="3600" b="1" noProof="0" dirty="0"/>
              <a:t>d’ éligibilité d’un membre du CER de l’ESPK</a:t>
            </a:r>
            <a:endParaRPr lang="fr-FR" sz="3600" noProof="0" dirty="0"/>
          </a:p>
        </p:txBody>
      </p:sp>
      <p:sp>
        <p:nvSpPr>
          <p:cNvPr id="3" name="Espace réservé du contenu 2"/>
          <p:cNvSpPr>
            <a:spLocks noGrp="1"/>
          </p:cNvSpPr>
          <p:nvPr>
            <p:ph idx="1"/>
          </p:nvPr>
        </p:nvSpPr>
        <p:spPr>
          <a:xfrm>
            <a:off x="184727" y="738909"/>
            <a:ext cx="11831781" cy="5836061"/>
          </a:xfrm>
        </p:spPr>
        <p:txBody>
          <a:bodyPr>
            <a:noAutofit/>
          </a:bodyPr>
          <a:lstStyle/>
          <a:p>
            <a:pPr marL="0" indent="0" algn="just">
              <a:lnSpc>
                <a:spcPct val="100000"/>
              </a:lnSpc>
              <a:spcAft>
                <a:spcPts val="0"/>
              </a:spcAft>
              <a:buNone/>
            </a:pPr>
            <a:r>
              <a:rPr lang="fr-FR" dirty="0">
                <a:ea typeface="Times New Roman" panose="02020603050405020304" pitchFamily="18" charset="0"/>
                <a:cs typeface="Times New Roman" panose="02020603050405020304" pitchFamily="18" charset="0"/>
              </a:rPr>
              <a:t>Art</a:t>
            </a:r>
            <a:r>
              <a:rPr lang="fr-FR" b="1" dirty="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8 :</a:t>
            </a:r>
            <a:r>
              <a:rPr lang="fr-FR" b="1" dirty="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Pour être membre du </a:t>
            </a:r>
            <a:r>
              <a:rPr lang="fr-FR" dirty="0" smtClean="0">
                <a:ea typeface="Times New Roman" panose="02020603050405020304" pitchFamily="18" charset="0"/>
                <a:cs typeface="Times New Roman" panose="02020603050405020304" pitchFamily="18" charset="0"/>
              </a:rPr>
              <a:t>CE, le candidat doit:</a:t>
            </a:r>
          </a:p>
          <a:p>
            <a:pPr algn="just">
              <a:lnSpc>
                <a:spcPct val="100000"/>
              </a:lnSpc>
              <a:spcAft>
                <a:spcPts val="0"/>
              </a:spcAft>
            </a:pPr>
            <a:r>
              <a:rPr lang="fr-FR" dirty="0" smtClean="0">
                <a:ea typeface="Times New Roman" panose="02020603050405020304" pitchFamily="18" charset="0"/>
                <a:cs typeface="Times New Roman" panose="02020603050405020304" pitchFamily="18" charset="0"/>
              </a:rPr>
              <a:t>avoir un titre </a:t>
            </a:r>
            <a:r>
              <a:rPr lang="fr-FR" dirty="0">
                <a:ea typeface="Times New Roman" panose="02020603050405020304" pitchFamily="18" charset="0"/>
                <a:cs typeface="Times New Roman" panose="02020603050405020304" pitchFamily="18" charset="0"/>
              </a:rPr>
              <a:t>académique au moins égal à une licence (Bac +5); </a:t>
            </a:r>
            <a:endParaRPr lang="fr-FR" dirty="0" smtClean="0">
              <a:ea typeface="Times New Roman" panose="02020603050405020304" pitchFamily="18" charset="0"/>
              <a:cs typeface="Times New Roman" panose="02020603050405020304" pitchFamily="18" charset="0"/>
            </a:endParaRPr>
          </a:p>
          <a:p>
            <a:pPr algn="just">
              <a:lnSpc>
                <a:spcPct val="100000"/>
              </a:lnSpc>
              <a:spcAft>
                <a:spcPts val="0"/>
              </a:spcAft>
            </a:pPr>
            <a:r>
              <a:rPr lang="fr-FR" dirty="0" smtClean="0">
                <a:ea typeface="Times New Roman" panose="02020603050405020304" pitchFamily="18" charset="0"/>
                <a:cs typeface="Times New Roman" panose="02020603050405020304" pitchFamily="18" charset="0"/>
              </a:rPr>
              <a:t>avoir </a:t>
            </a:r>
            <a:r>
              <a:rPr lang="fr-FR" dirty="0">
                <a:ea typeface="Times New Roman" panose="02020603050405020304" pitchFamily="18" charset="0"/>
                <a:cs typeface="Times New Roman" panose="02020603050405020304" pitchFamily="18" charset="0"/>
              </a:rPr>
              <a:t>une expertise </a:t>
            </a:r>
            <a:r>
              <a:rPr lang="fr-FR" dirty="0" smtClean="0">
                <a:ea typeface="Times New Roman" panose="02020603050405020304" pitchFamily="18" charset="0"/>
                <a:cs typeface="Times New Roman" panose="02020603050405020304" pitchFamily="18" charset="0"/>
              </a:rPr>
              <a:t>avérée </a:t>
            </a:r>
            <a:r>
              <a:rPr lang="fr-FR" dirty="0">
                <a:ea typeface="Times New Roman" panose="02020603050405020304" pitchFamily="18" charset="0"/>
                <a:cs typeface="Times New Roman" panose="02020603050405020304" pitchFamily="18" charset="0"/>
              </a:rPr>
              <a:t>en éthique de la recherche, </a:t>
            </a:r>
            <a:endParaRPr lang="fr-FR" dirty="0" smtClean="0">
              <a:ea typeface="Times New Roman" panose="02020603050405020304" pitchFamily="18" charset="0"/>
              <a:cs typeface="Times New Roman" panose="02020603050405020304" pitchFamily="18" charset="0"/>
            </a:endParaRPr>
          </a:p>
          <a:p>
            <a:pPr algn="just">
              <a:lnSpc>
                <a:spcPct val="100000"/>
              </a:lnSpc>
              <a:spcAft>
                <a:spcPts val="0"/>
              </a:spcAft>
            </a:pPr>
            <a:r>
              <a:rPr lang="fr-FR" dirty="0" smtClean="0">
                <a:ea typeface="Times New Roman" panose="02020603050405020304" pitchFamily="18" charset="0"/>
                <a:cs typeface="Times New Roman" panose="02020603050405020304" pitchFamily="18" charset="0"/>
              </a:rPr>
              <a:t>justifier </a:t>
            </a:r>
            <a:r>
              <a:rPr lang="fr-FR" dirty="0">
                <a:ea typeface="Times New Roman" panose="02020603050405020304" pitchFamily="18" charset="0"/>
                <a:cs typeface="Times New Roman" panose="02020603050405020304" pitchFamily="18" charset="0"/>
              </a:rPr>
              <a:t>d’au </a:t>
            </a:r>
            <a:r>
              <a:rPr lang="fr-FR" dirty="0" smtClean="0">
                <a:ea typeface="Times New Roman" panose="02020603050405020304" pitchFamily="18" charset="0"/>
                <a:cs typeface="Times New Roman" panose="02020603050405020304" pitchFamily="18" charset="0"/>
              </a:rPr>
              <a:t>moins </a:t>
            </a:r>
            <a:r>
              <a:rPr lang="fr-FR" dirty="0">
                <a:ea typeface="Times New Roman" panose="02020603050405020304" pitchFamily="18" charset="0"/>
                <a:cs typeface="Times New Roman" panose="02020603050405020304" pitchFamily="18" charset="0"/>
              </a:rPr>
              <a:t>5 ans d’expérience professionnelle et </a:t>
            </a:r>
            <a:endParaRPr lang="fr-FR" dirty="0" smtClean="0">
              <a:ea typeface="Times New Roman" panose="02020603050405020304" pitchFamily="18" charset="0"/>
              <a:cs typeface="Times New Roman" panose="02020603050405020304" pitchFamily="18" charset="0"/>
            </a:endParaRPr>
          </a:p>
          <a:p>
            <a:pPr algn="just">
              <a:lnSpc>
                <a:spcPct val="100000"/>
              </a:lnSpc>
              <a:spcAft>
                <a:spcPts val="0"/>
              </a:spcAft>
            </a:pPr>
            <a:r>
              <a:rPr lang="fr-FR" dirty="0" smtClean="0">
                <a:ea typeface="Times New Roman" panose="02020603050405020304" pitchFamily="18" charset="0"/>
                <a:cs typeface="Times New Roman" panose="02020603050405020304" pitchFamily="18" charset="0"/>
              </a:rPr>
              <a:t>faire </a:t>
            </a:r>
            <a:r>
              <a:rPr lang="fr-FR" dirty="0">
                <a:ea typeface="Times New Roman" panose="02020603050405020304" pitchFamily="18" charset="0"/>
                <a:cs typeface="Times New Roman" panose="02020603050405020304" pitchFamily="18" charset="0"/>
              </a:rPr>
              <a:t>preuve de  </a:t>
            </a:r>
            <a:r>
              <a:rPr lang="fr-FR" b="1" dirty="0" smtClean="0">
                <a:solidFill>
                  <a:srgbClr val="00B050"/>
                </a:solidFill>
                <a:ea typeface="Times New Roman" panose="02020603050405020304" pitchFamily="18" charset="0"/>
                <a:cs typeface="Times New Roman" panose="02020603050405020304" pitchFamily="18" charset="0"/>
              </a:rPr>
              <a:t>probité morale</a:t>
            </a:r>
            <a:r>
              <a:rPr lang="fr-FR" dirty="0">
                <a:ea typeface="Times New Roman" panose="02020603050405020304" pitchFamily="18" charset="0"/>
                <a:cs typeface="Times New Roman" panose="02020603050405020304" pitchFamily="18" charset="0"/>
              </a:rPr>
              <a:t>, de disponibilité, ainsi que de bonne gouvernance.</a:t>
            </a:r>
            <a:endParaRPr lang="fr-BE" dirty="0">
              <a:ea typeface="Times New Roman" panose="02020603050405020304" pitchFamily="18" charset="0"/>
              <a:cs typeface="Times New Roman" panose="02020603050405020304" pitchFamily="18" charset="0"/>
            </a:endParaRPr>
          </a:p>
          <a:p>
            <a:pPr marL="0" indent="0" algn="just">
              <a:lnSpc>
                <a:spcPct val="100000"/>
              </a:lnSpc>
              <a:spcAft>
                <a:spcPts val="0"/>
              </a:spcAft>
              <a:buNone/>
            </a:pPr>
            <a:r>
              <a:rPr lang="fr-FR" b="1" dirty="0" smtClean="0">
                <a:ea typeface="Times New Roman" panose="02020603050405020304" pitchFamily="18" charset="0"/>
              </a:rPr>
              <a:t>Art </a:t>
            </a:r>
            <a:r>
              <a:rPr lang="fr-FR" b="1" dirty="0">
                <a:ea typeface="Times New Roman" panose="02020603050405020304" pitchFamily="18" charset="0"/>
              </a:rPr>
              <a:t>9 :</a:t>
            </a:r>
            <a:r>
              <a:rPr lang="fr-FR" dirty="0">
                <a:ea typeface="Times New Roman" panose="02020603050405020304" pitchFamily="18" charset="0"/>
              </a:rPr>
              <a:t> Le poste de Président, de Vice-Président et du Secrétaire  ouvert au </a:t>
            </a:r>
            <a:r>
              <a:rPr lang="fr-FR" dirty="0" smtClean="0">
                <a:ea typeface="Times New Roman" panose="02020603050405020304" pitchFamily="18" charset="0"/>
              </a:rPr>
              <a:t>candidat</a:t>
            </a:r>
            <a:r>
              <a:rPr lang="fr-FR" dirty="0" smtClean="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ayant un  grade académique au moins égal à celui de professeur full</a:t>
            </a:r>
            <a:endParaRPr lang="fr-FR" noProof="0" dirty="0"/>
          </a:p>
          <a:p>
            <a:pPr marL="0" indent="0">
              <a:lnSpc>
                <a:spcPct val="100000"/>
              </a:lnSpc>
              <a:buNone/>
            </a:pPr>
            <a:endParaRPr lang="fr-FR" noProof="0" dirty="0" smtClean="0">
              <a:solidFill>
                <a:srgbClr val="FF0000"/>
              </a:solidFill>
            </a:endParaRPr>
          </a:p>
          <a:p>
            <a:pPr marL="0" indent="0">
              <a:lnSpc>
                <a:spcPct val="100000"/>
              </a:lnSpc>
              <a:buNone/>
            </a:pPr>
            <a:r>
              <a:rPr lang="fr-FR" b="1" noProof="0" dirty="0" smtClean="0">
                <a:solidFill>
                  <a:srgbClr val="FF0000"/>
                </a:solidFill>
              </a:rPr>
              <a:t>Qui </a:t>
            </a:r>
            <a:r>
              <a:rPr lang="fr-FR" b="1" noProof="0" dirty="0">
                <a:solidFill>
                  <a:srgbClr val="FF0000"/>
                </a:solidFill>
              </a:rPr>
              <a:t>sont ces membres? </a:t>
            </a:r>
          </a:p>
        </p:txBody>
      </p:sp>
    </p:spTree>
    <p:extLst>
      <p:ext uri="{BB962C8B-B14F-4D97-AF65-F5344CB8AC3E}">
        <p14:creationId xmlns:p14="http://schemas.microsoft.com/office/powerpoint/2010/main" val="2786062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57018"/>
            <a:ext cx="10515600" cy="923636"/>
          </a:xfrm>
        </p:spPr>
        <p:txBody>
          <a:bodyPr>
            <a:normAutofit fontScale="90000"/>
          </a:bodyPr>
          <a:lstStyle/>
          <a:p>
            <a:r>
              <a:rPr lang="fr-FR" b="1" noProof="0" dirty="0" smtClean="0"/>
              <a:t/>
            </a:r>
            <a:br>
              <a:rPr lang="fr-FR" b="1" noProof="0" dirty="0" smtClean="0"/>
            </a:br>
            <a:r>
              <a:rPr lang="fr-FR" b="1" noProof="0" dirty="0" smtClean="0"/>
              <a:t>IV.3. </a:t>
            </a:r>
            <a:r>
              <a:rPr lang="fr-FR" b="1" dirty="0"/>
              <a:t>MEMBRES DU BUREAU DU CER DE L’ESPK</a:t>
            </a:r>
            <a:r>
              <a:rPr lang="fr-FR" dirty="0"/>
              <a:t/>
            </a:r>
            <a:br>
              <a:rPr lang="fr-FR" dirty="0"/>
            </a:br>
            <a:endParaRPr lang="fr-FR" b="1" noProof="0" dirty="0"/>
          </a:p>
        </p:txBody>
      </p:sp>
      <p:sp>
        <p:nvSpPr>
          <p:cNvPr id="3" name="Espace réservé du contenu 2"/>
          <p:cNvSpPr>
            <a:spLocks noGrp="1"/>
          </p:cNvSpPr>
          <p:nvPr>
            <p:ph idx="1"/>
          </p:nvPr>
        </p:nvSpPr>
        <p:spPr>
          <a:xfrm>
            <a:off x="665018" y="1080654"/>
            <a:ext cx="10688782" cy="5264727"/>
          </a:xfrm>
        </p:spPr>
        <p:txBody>
          <a:bodyPr>
            <a:noAutofit/>
          </a:bodyPr>
          <a:lstStyle/>
          <a:p>
            <a:pPr lvl="0" algn="just">
              <a:lnSpc>
                <a:spcPct val="150000"/>
              </a:lnSpc>
              <a:buFont typeface="Wingdings" pitchFamily="2"/>
              <a:buChar char="§"/>
            </a:pPr>
            <a:r>
              <a:rPr lang="fr-FR" sz="3200" noProof="0" dirty="0" smtClean="0"/>
              <a:t>Président</a:t>
            </a:r>
            <a:r>
              <a:rPr lang="fr-FR" sz="3200" noProof="0" dirty="0"/>
              <a:t>: Prof. Patrick Kayembe</a:t>
            </a:r>
          </a:p>
          <a:p>
            <a:pPr lvl="0" algn="just">
              <a:lnSpc>
                <a:spcPct val="150000"/>
              </a:lnSpc>
              <a:buFont typeface="Wingdings" pitchFamily="2"/>
              <a:buChar char="§"/>
            </a:pPr>
            <a:r>
              <a:rPr lang="fr-FR" sz="3200" noProof="0" dirty="0"/>
              <a:t>Vice Président: Prof.  Willy Bongo-Pasi</a:t>
            </a:r>
          </a:p>
          <a:p>
            <a:pPr algn="just">
              <a:lnSpc>
                <a:spcPct val="150000"/>
              </a:lnSpc>
              <a:buFont typeface="Wingdings" pitchFamily="2"/>
              <a:buChar char="§"/>
            </a:pPr>
            <a:r>
              <a:rPr lang="fr-FR" sz="3200" noProof="0" dirty="0"/>
              <a:t>Secrétaire: CT. Darius Makindu. </a:t>
            </a:r>
            <a:endParaRPr lang="fr-FR" sz="3200" noProof="0" dirty="0" smtClean="0"/>
          </a:p>
          <a:p>
            <a:pPr algn="just">
              <a:lnSpc>
                <a:spcPct val="150000"/>
              </a:lnSpc>
              <a:buFont typeface="Wingdings" pitchFamily="2"/>
              <a:buChar char="§"/>
            </a:pPr>
            <a:r>
              <a:rPr lang="fr-FR" sz="3200" noProof="0" dirty="0" smtClean="0"/>
              <a:t>Selon </a:t>
            </a:r>
            <a:r>
              <a:rPr lang="fr-FR" sz="3200" b="1" noProof="0" dirty="0" smtClean="0"/>
              <a:t>l’Art 16</a:t>
            </a:r>
            <a:r>
              <a:rPr lang="fr-FR" sz="3200" noProof="0" dirty="0"/>
              <a:t> </a:t>
            </a:r>
            <a:r>
              <a:rPr lang="fr-FR" sz="3200" noProof="0" dirty="0" smtClean="0"/>
              <a:t>du R.O.I: </a:t>
            </a:r>
            <a:r>
              <a:rPr lang="fr-FR" sz="3200" noProof="0" dirty="0"/>
              <a:t>En cas d’absence ou d’empêchement du </a:t>
            </a:r>
            <a:r>
              <a:rPr lang="fr-FR" sz="3200" noProof="0" dirty="0" smtClean="0"/>
              <a:t>Secrétaire, </a:t>
            </a:r>
            <a:r>
              <a:rPr lang="fr-FR" sz="3200" b="1" noProof="0" dirty="0">
                <a:solidFill>
                  <a:srgbClr val="FF0000"/>
                </a:solidFill>
              </a:rPr>
              <a:t>le plus jeune membre du comité le remplace </a:t>
            </a:r>
            <a:r>
              <a:rPr lang="fr-FR" sz="3200" noProof="0" dirty="0"/>
              <a:t>(cas de la démission </a:t>
            </a:r>
            <a:r>
              <a:rPr lang="fr-FR" sz="3200" dirty="0" smtClean="0"/>
              <a:t>d’office</a:t>
            </a:r>
            <a:r>
              <a:rPr lang="fr-FR" sz="3200" noProof="0" dirty="0" smtClean="0"/>
              <a:t> </a:t>
            </a:r>
            <a:r>
              <a:rPr lang="fr-FR" sz="3200" noProof="0" dirty="0"/>
              <a:t>du Prof. Félicien </a:t>
            </a:r>
            <a:r>
              <a:rPr lang="fr-FR" sz="3200" noProof="0" dirty="0" err="1"/>
              <a:t>Munday</a:t>
            </a:r>
            <a:r>
              <a:rPr lang="fr-FR" sz="3200" noProof="0" dirty="0" smtClean="0"/>
              <a:t>) </a:t>
            </a:r>
            <a:endParaRPr lang="fr-FR" sz="3200" noProof="0" dirty="0"/>
          </a:p>
          <a:p>
            <a:pPr marL="0" indent="0" algn="just">
              <a:lnSpc>
                <a:spcPct val="150000"/>
              </a:lnSpc>
              <a:buNone/>
            </a:pPr>
            <a:endParaRPr lang="fr-FR" sz="3200" noProof="0" dirty="0"/>
          </a:p>
          <a:p>
            <a:pPr lvl="0" algn="just">
              <a:lnSpc>
                <a:spcPct val="150000"/>
              </a:lnSpc>
              <a:buFont typeface="Wingdings" pitchFamily="2"/>
              <a:buChar char="§"/>
            </a:pPr>
            <a:endParaRPr lang="fr-FR" sz="3200" noProof="0" dirty="0">
              <a:solidFill>
                <a:srgbClr val="00B0F0"/>
              </a:solidFill>
            </a:endParaRPr>
          </a:p>
        </p:txBody>
      </p:sp>
    </p:spTree>
    <p:extLst>
      <p:ext uri="{BB962C8B-B14F-4D97-AF65-F5344CB8AC3E}">
        <p14:creationId xmlns:p14="http://schemas.microsoft.com/office/powerpoint/2010/main" val="3678663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IV.4. Tous les membres</a:t>
            </a:r>
            <a:endParaRPr lang="fr-FR" noProof="0" dirty="0"/>
          </a:p>
        </p:txBody>
      </p:sp>
      <p:sp>
        <p:nvSpPr>
          <p:cNvPr id="3" name="Espace réservé du contenu 2"/>
          <p:cNvSpPr>
            <a:spLocks noGrp="1"/>
          </p:cNvSpPr>
          <p:nvPr>
            <p:ph idx="1"/>
          </p:nvPr>
        </p:nvSpPr>
        <p:spPr>
          <a:xfrm>
            <a:off x="838200" y="1825624"/>
            <a:ext cx="10515600" cy="4540341"/>
          </a:xfrm>
        </p:spPr>
        <p:txBody>
          <a:bodyPr>
            <a:normAutofit/>
          </a:bodyPr>
          <a:lstStyle/>
          <a:p>
            <a:pPr marL="514350" indent="-514350">
              <a:buFont typeface="+mj-lt"/>
              <a:buAutoNum type="arabicPeriod"/>
            </a:pPr>
            <a:r>
              <a:rPr lang="fr-FR" noProof="0" dirty="0"/>
              <a:t>Prof. BONGO PASI M0KE SANGOL </a:t>
            </a:r>
          </a:p>
          <a:p>
            <a:pPr marL="514350" indent="-514350">
              <a:buFont typeface="+mj-lt"/>
              <a:buAutoNum type="arabicPeriod"/>
            </a:pPr>
            <a:r>
              <a:rPr lang="fr-FR" noProof="0" dirty="0"/>
              <a:t>Prof. Dr. DIKAMBA MADIYA Nelly </a:t>
            </a:r>
          </a:p>
          <a:p>
            <a:pPr marL="514350" indent="-514350">
              <a:buFont typeface="+mj-lt"/>
              <a:buAutoNum type="arabicPeriod"/>
            </a:pPr>
            <a:r>
              <a:rPr lang="fr-FR" noProof="0" dirty="0"/>
              <a:t>C.T. IBULA TSHATSHlLA</a:t>
            </a:r>
          </a:p>
          <a:p>
            <a:pPr marL="514350" indent="-514350">
              <a:buFont typeface="+mj-lt"/>
              <a:buAutoNum type="arabicPeriod"/>
            </a:pPr>
            <a:r>
              <a:rPr lang="fr-FR" noProof="0" dirty="0"/>
              <a:t>Prof. Dr. KABA KINKONDI Didine </a:t>
            </a:r>
          </a:p>
          <a:p>
            <a:pPr marL="514350" indent="-514350">
              <a:buFont typeface="+mj-lt"/>
              <a:buAutoNum type="arabicPeriod"/>
            </a:pPr>
            <a:r>
              <a:rPr lang="fr-FR" noProof="0" dirty="0"/>
              <a:t>Prof. Dr. KAYEMBE KALAMBAYI</a:t>
            </a:r>
          </a:p>
          <a:p>
            <a:pPr marL="514350" indent="-514350">
              <a:buFont typeface="+mj-lt"/>
              <a:buAutoNum type="arabicPeriod"/>
            </a:pPr>
            <a:r>
              <a:rPr lang="fr-FR" noProof="0" dirty="0"/>
              <a:t>Prof. LAPlKA DIMONFU</a:t>
            </a:r>
          </a:p>
          <a:p>
            <a:pPr marL="514350" indent="-514350">
              <a:buFont typeface="+mj-lt"/>
              <a:buAutoNum type="arabicPeriod"/>
            </a:pPr>
            <a:r>
              <a:rPr lang="fr-FR" noProof="0" dirty="0"/>
              <a:t>Prof. Dr. LUTUMBA TSHINDELE</a:t>
            </a:r>
          </a:p>
          <a:p>
            <a:pPr marL="514350" indent="-514350">
              <a:buFont typeface="+mj-lt"/>
              <a:buAutoNum type="arabicPeriod"/>
            </a:pPr>
            <a:r>
              <a:rPr lang="fr-FR" noProof="0" dirty="0"/>
              <a:t>Prof. MPINDA MUKUMBI </a:t>
            </a:r>
          </a:p>
        </p:txBody>
      </p:sp>
    </p:spTree>
    <p:extLst>
      <p:ext uri="{BB962C8B-B14F-4D97-AF65-F5344CB8AC3E}">
        <p14:creationId xmlns:p14="http://schemas.microsoft.com/office/powerpoint/2010/main" val="1013399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IV.4. Tous les </a:t>
            </a:r>
            <a:r>
              <a:rPr lang="fr-FR" b="1" dirty="0" smtClean="0"/>
              <a:t>membres (suite)</a:t>
            </a:r>
            <a:endParaRPr lang="fr-FR" noProof="0"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noProof="0" dirty="0"/>
              <a:t>9.   Prof. Dr. MBUYAMBA KABANGU </a:t>
            </a:r>
          </a:p>
          <a:p>
            <a:pPr marL="0" indent="0">
              <a:buNone/>
            </a:pPr>
            <a:r>
              <a:rPr lang="fr-FR" noProof="0" dirty="0"/>
              <a:t>10. Prof. MUNDAY MULOPO </a:t>
            </a:r>
          </a:p>
          <a:p>
            <a:pPr marL="0" indent="0">
              <a:buNone/>
            </a:pPr>
            <a:r>
              <a:rPr lang="fr-FR" noProof="0" dirty="0"/>
              <a:t>11. Père MlKA MFITSCHE </a:t>
            </a:r>
          </a:p>
          <a:p>
            <a:pPr marL="0" indent="0">
              <a:buNone/>
            </a:pPr>
            <a:r>
              <a:rPr lang="fr-FR" noProof="0" dirty="0"/>
              <a:t>12. Prof. NDELO-di-PHANZU</a:t>
            </a:r>
          </a:p>
          <a:p>
            <a:pPr marL="0" indent="0">
              <a:buNone/>
            </a:pPr>
            <a:r>
              <a:rPr lang="fr-FR" noProof="0" dirty="0"/>
              <a:t>13. Prof. Dr. OKITOLONDA WEMAKOY</a:t>
            </a:r>
          </a:p>
          <a:p>
            <a:pPr marL="0" indent="0">
              <a:buNone/>
            </a:pPr>
            <a:r>
              <a:rPr lang="fr-FR" noProof="0" dirty="0"/>
              <a:t>14. Prof. Dr. TSHEfU KITOTO Antoinette </a:t>
            </a:r>
          </a:p>
          <a:p>
            <a:pPr marL="0" indent="0">
              <a:buNone/>
            </a:pPr>
            <a:r>
              <a:rPr lang="fr-FR" noProof="0" dirty="0"/>
              <a:t>15. Prof. Dr. TSHIBASU MANYANGA</a:t>
            </a:r>
          </a:p>
          <a:p>
            <a:pPr marL="0" indent="0">
              <a:buNone/>
            </a:pPr>
            <a:r>
              <a:rPr lang="fr-FR" noProof="0" dirty="0"/>
              <a:t>16. Prof. Dr. WEMBODINGA UTSHUDIENYEMA</a:t>
            </a:r>
          </a:p>
          <a:p>
            <a:pPr marL="0" indent="0">
              <a:buNone/>
            </a:pPr>
            <a:r>
              <a:rPr lang="fr-FR" noProof="0" dirty="0"/>
              <a:t>Source: Article 1</a:t>
            </a:r>
            <a:r>
              <a:rPr lang="fr-FR" baseline="30000" noProof="0" dirty="0"/>
              <a:t>er</a:t>
            </a:r>
            <a:r>
              <a:rPr lang="fr-FR" noProof="0" dirty="0"/>
              <a:t> de la Décision n° 0242/ UNIKIN/R/2011 du 21/01 /2011 portant nomination des  membres du comité d‘éthique de l'ESP/UNIKIN</a:t>
            </a:r>
          </a:p>
          <a:p>
            <a:pPr marL="0" indent="0">
              <a:buNone/>
            </a:pPr>
            <a:endParaRPr lang="fr-FR" noProof="0" dirty="0"/>
          </a:p>
          <a:p>
            <a:endParaRPr lang="fr-FR" noProof="0" dirty="0"/>
          </a:p>
          <a:p>
            <a:endParaRPr lang="fr-FR" noProof="0" dirty="0"/>
          </a:p>
        </p:txBody>
      </p:sp>
    </p:spTree>
    <p:extLst>
      <p:ext uri="{BB962C8B-B14F-4D97-AF65-F5344CB8AC3E}">
        <p14:creationId xmlns:p14="http://schemas.microsoft.com/office/powerpoint/2010/main" val="2493650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8343" y="87086"/>
            <a:ext cx="11005457" cy="878113"/>
          </a:xfrm>
        </p:spPr>
        <p:txBody>
          <a:bodyPr>
            <a:normAutofit/>
          </a:bodyPr>
          <a:lstStyle/>
          <a:p>
            <a:pPr algn="ctr"/>
            <a:r>
              <a:rPr lang="fr-FR" sz="3200" b="1" noProof="0" dirty="0" smtClean="0"/>
              <a:t>V. Comment </a:t>
            </a:r>
            <a:r>
              <a:rPr lang="fr-FR" sz="3200" b="1" noProof="0" dirty="0"/>
              <a:t>fonctionne le CER de l’ESPK ? </a:t>
            </a:r>
            <a:endParaRPr lang="fr-FR" sz="3200" noProof="0" dirty="0"/>
          </a:p>
        </p:txBody>
      </p:sp>
      <p:sp>
        <p:nvSpPr>
          <p:cNvPr id="3" name="Espace réservé du contenu 2"/>
          <p:cNvSpPr>
            <a:spLocks noGrp="1"/>
          </p:cNvSpPr>
          <p:nvPr>
            <p:ph idx="1"/>
          </p:nvPr>
        </p:nvSpPr>
        <p:spPr>
          <a:xfrm>
            <a:off x="1219200" y="803564"/>
            <a:ext cx="9762836" cy="5846618"/>
          </a:xfrm>
        </p:spPr>
        <p:txBody>
          <a:bodyPr>
            <a:noAutofit/>
          </a:bodyPr>
          <a:lstStyle/>
          <a:p>
            <a:pPr marL="0" indent="0" algn="just">
              <a:lnSpc>
                <a:spcPct val="100000"/>
              </a:lnSpc>
              <a:buNone/>
            </a:pPr>
            <a:r>
              <a:rPr lang="fr-FR" noProof="0" dirty="0"/>
              <a:t>Le CER organise 2 types de réunions d’évaluations des protocoles : </a:t>
            </a:r>
          </a:p>
          <a:p>
            <a:pPr marL="914400" lvl="1" indent="-457200" algn="just">
              <a:lnSpc>
                <a:spcPct val="100000"/>
              </a:lnSpc>
              <a:buAutoNum type="arabicPeriod"/>
            </a:pPr>
            <a:r>
              <a:rPr lang="fr-FR" sz="2800" noProof="0" dirty="0"/>
              <a:t>La revue en pleinière par tous les membres</a:t>
            </a:r>
          </a:p>
          <a:p>
            <a:pPr marL="914400" lvl="1" indent="-457200" algn="just">
              <a:lnSpc>
                <a:spcPct val="100000"/>
              </a:lnSpc>
              <a:buAutoNum type="arabicPeriod"/>
            </a:pPr>
            <a:r>
              <a:rPr lang="fr-FR" sz="2800" noProof="0" dirty="0"/>
              <a:t>La revue expéditive </a:t>
            </a:r>
            <a:r>
              <a:rPr lang="fr-FR" sz="2800" noProof="0" dirty="0" smtClean="0"/>
              <a:t>(évaluation accélérée) par </a:t>
            </a:r>
            <a:r>
              <a:rPr lang="fr-FR" sz="2800" noProof="0" dirty="0"/>
              <a:t>le bureau</a:t>
            </a:r>
          </a:p>
          <a:p>
            <a:pPr marL="457200" indent="-457200" algn="just">
              <a:lnSpc>
                <a:spcPct val="100000"/>
              </a:lnSpc>
              <a:buAutoNum type="arabicPeriod"/>
            </a:pPr>
            <a:r>
              <a:rPr lang="fr-FR" b="1" noProof="0" dirty="0">
                <a:solidFill>
                  <a:srgbClr val="FF0000"/>
                </a:solidFill>
              </a:rPr>
              <a:t>Revue en pleiniere : </a:t>
            </a:r>
            <a:r>
              <a:rPr lang="fr-FR" noProof="0" dirty="0"/>
              <a:t>ces revues interviennent 1 fois par mois et concernent les projets de recherche </a:t>
            </a:r>
            <a:r>
              <a:rPr lang="fr-FR" noProof="0" dirty="0" smtClean="0"/>
              <a:t>jugés </a:t>
            </a:r>
            <a:r>
              <a:rPr lang="fr-FR" noProof="0" dirty="0"/>
              <a:t>à</a:t>
            </a:r>
            <a:r>
              <a:rPr lang="fr-FR" noProof="0" dirty="0" smtClean="0"/>
              <a:t> </a:t>
            </a:r>
            <a:r>
              <a:rPr lang="fr-FR" noProof="0" dirty="0"/>
              <a:t>haut </a:t>
            </a:r>
            <a:r>
              <a:rPr lang="fr-FR" noProof="0" dirty="0" smtClean="0"/>
              <a:t>risque ou sensible (</a:t>
            </a:r>
            <a:r>
              <a:rPr lang="fr-FR" noProof="0" smtClean="0"/>
              <a:t>personnes vulnérables) par </a:t>
            </a:r>
            <a:r>
              <a:rPr lang="fr-FR" noProof="0"/>
              <a:t>le </a:t>
            </a:r>
            <a:r>
              <a:rPr lang="fr-FR" noProof="0" smtClean="0"/>
              <a:t>bureau.</a:t>
            </a:r>
            <a:endParaRPr lang="fr-FR" noProof="0" dirty="0"/>
          </a:p>
          <a:p>
            <a:pPr marL="457200" indent="-457200" algn="just">
              <a:lnSpc>
                <a:spcPct val="100000"/>
              </a:lnSpc>
              <a:buAutoNum type="arabicPeriod"/>
            </a:pPr>
            <a:r>
              <a:rPr lang="fr-FR" b="1" noProof="0" dirty="0">
                <a:solidFill>
                  <a:srgbClr val="FF0000"/>
                </a:solidFill>
              </a:rPr>
              <a:t>Revues expéditives </a:t>
            </a:r>
            <a:r>
              <a:rPr lang="fr-FR" noProof="0" dirty="0"/>
              <a:t>: ces revues sont </a:t>
            </a:r>
            <a:r>
              <a:rPr lang="fr-FR" noProof="0" dirty="0" smtClean="0"/>
              <a:t>assurées </a:t>
            </a:r>
            <a:r>
              <a:rPr lang="fr-FR" noProof="0" dirty="0"/>
              <a:t>par les membres du </a:t>
            </a:r>
            <a:r>
              <a:rPr lang="fr-FR" noProof="0" dirty="0" smtClean="0"/>
              <a:t>Bureau </a:t>
            </a:r>
            <a:r>
              <a:rPr lang="fr-FR" noProof="0" dirty="0"/>
              <a:t>pour les projets </a:t>
            </a:r>
            <a:r>
              <a:rPr lang="fr-FR" noProof="0" dirty="0" smtClean="0"/>
              <a:t>qui </a:t>
            </a:r>
            <a:r>
              <a:rPr lang="fr-FR" noProof="0" dirty="0"/>
              <a:t>représentent </a:t>
            </a:r>
            <a:r>
              <a:rPr lang="fr-FR" noProof="0" dirty="0" smtClean="0"/>
              <a:t>un </a:t>
            </a:r>
            <a:r>
              <a:rPr lang="fr-FR" noProof="0" dirty="0"/>
              <a:t>risque minimal pour les sujets </a:t>
            </a:r>
            <a:r>
              <a:rPr lang="fr-FR" noProof="0" dirty="0" smtClean="0"/>
              <a:t>humains.</a:t>
            </a:r>
            <a:endParaRPr lang="fr-FR" noProof="0" dirty="0"/>
          </a:p>
          <a:p>
            <a:pPr marL="0" indent="0" algn="just">
              <a:lnSpc>
                <a:spcPct val="100000"/>
              </a:lnSpc>
              <a:buNone/>
            </a:pPr>
            <a:r>
              <a:rPr lang="fr-FR" noProof="0" dirty="0" smtClean="0"/>
              <a:t>NB</a:t>
            </a:r>
            <a:r>
              <a:rPr lang="fr-FR" noProof="0" dirty="0"/>
              <a:t>: Mais, </a:t>
            </a:r>
            <a:r>
              <a:rPr lang="fr-FR" b="1" noProof="0" dirty="0">
                <a:solidFill>
                  <a:srgbClr val="00B050"/>
                </a:solidFill>
              </a:rPr>
              <a:t>en cas d’urgence </a:t>
            </a:r>
            <a:r>
              <a:rPr lang="fr-FR" noProof="0" dirty="0"/>
              <a:t>(épidémie d’Ebola), le CER se réunit toutes </a:t>
            </a:r>
            <a:r>
              <a:rPr lang="fr-FR" noProof="0" dirty="0" smtClean="0"/>
              <a:t>affaires </a:t>
            </a:r>
            <a:r>
              <a:rPr lang="fr-FR" noProof="0" dirty="0"/>
              <a:t>cessantes.   </a:t>
            </a:r>
          </a:p>
        </p:txBody>
      </p:sp>
    </p:spTree>
    <p:extLst>
      <p:ext uri="{BB962C8B-B14F-4D97-AF65-F5344CB8AC3E}">
        <p14:creationId xmlns:p14="http://schemas.microsoft.com/office/powerpoint/2010/main" val="8999197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503" y="232756"/>
            <a:ext cx="12026537" cy="1113906"/>
          </a:xfrm>
        </p:spPr>
        <p:txBody>
          <a:bodyPr>
            <a:normAutofit/>
          </a:bodyPr>
          <a:lstStyle/>
          <a:p>
            <a:pPr algn="ctr"/>
            <a:r>
              <a:rPr lang="fr-FR" sz="3200" b="1" noProof="0" dirty="0" smtClean="0"/>
              <a:t>V.1. Procédures </a:t>
            </a:r>
            <a:r>
              <a:rPr lang="fr-FR" sz="3200" b="1" noProof="0" dirty="0"/>
              <a:t>d’évaluation des protocoles par le CER de l’ESPK</a:t>
            </a:r>
            <a:endParaRPr lang="fr-FR" sz="3200" noProof="0" dirty="0"/>
          </a:p>
        </p:txBody>
      </p:sp>
      <p:sp>
        <p:nvSpPr>
          <p:cNvPr id="3" name="Espace réservé du contenu 2"/>
          <p:cNvSpPr>
            <a:spLocks noGrp="1"/>
          </p:cNvSpPr>
          <p:nvPr>
            <p:ph idx="1"/>
          </p:nvPr>
        </p:nvSpPr>
        <p:spPr>
          <a:xfrm>
            <a:off x="1043709" y="1651000"/>
            <a:ext cx="10228349" cy="4101407"/>
          </a:xfrm>
        </p:spPr>
        <p:txBody>
          <a:bodyPr>
            <a:noAutofit/>
          </a:bodyPr>
          <a:lstStyle/>
          <a:p>
            <a:pPr marL="514350" lvl="0" indent="-514350" algn="just">
              <a:lnSpc>
                <a:spcPct val="150000"/>
              </a:lnSpc>
              <a:buFont typeface="+mj-lt"/>
              <a:buAutoNum type="arabicPeriod"/>
            </a:pPr>
            <a:r>
              <a:rPr lang="fr-FR" noProof="0" dirty="0"/>
              <a:t>Dépôt du dossier au secrétariat de l’ESP, par l’investigateur principal ou son délégué (10 exemplaires du protocole relié…) ;</a:t>
            </a:r>
          </a:p>
          <a:p>
            <a:pPr marL="514350" lvl="0" indent="-514350" algn="just">
              <a:lnSpc>
                <a:spcPct val="150000"/>
              </a:lnSpc>
              <a:buFont typeface="+mj-lt"/>
              <a:buAutoNum type="arabicPeriod"/>
            </a:pPr>
            <a:r>
              <a:rPr lang="fr-FR" noProof="0" dirty="0"/>
              <a:t>Le Secrétaire du CER analyse le dossier et apprécie s’il doit être traité en réunion élargie ou restreinte, avec l’accord du président ;</a:t>
            </a:r>
          </a:p>
          <a:p>
            <a:pPr marL="514350" lvl="0" indent="-514350" algn="just">
              <a:lnSpc>
                <a:spcPct val="150000"/>
              </a:lnSpc>
              <a:buFont typeface="+mj-lt"/>
              <a:buAutoNum type="arabicPeriod"/>
            </a:pPr>
            <a:r>
              <a:rPr lang="fr-FR" noProof="0" dirty="0"/>
              <a:t>Le président fixe le jour, la date et l’heure de la réunion ; </a:t>
            </a:r>
          </a:p>
          <a:p>
            <a:pPr marL="0" indent="0" algn="just">
              <a:lnSpc>
                <a:spcPct val="150000"/>
              </a:lnSpc>
              <a:buNone/>
            </a:pPr>
            <a:endParaRPr lang="fr-FR" noProof="0" dirty="0"/>
          </a:p>
        </p:txBody>
      </p:sp>
    </p:spTree>
    <p:extLst>
      <p:ext uri="{BB962C8B-B14F-4D97-AF65-F5344CB8AC3E}">
        <p14:creationId xmlns:p14="http://schemas.microsoft.com/office/powerpoint/2010/main" val="32956632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5514" y="182881"/>
            <a:ext cx="11139054" cy="833119"/>
          </a:xfrm>
        </p:spPr>
        <p:txBody>
          <a:bodyPr>
            <a:normAutofit/>
          </a:bodyPr>
          <a:lstStyle/>
          <a:p>
            <a:pPr algn="ctr"/>
            <a:r>
              <a:rPr lang="fr-FR" sz="3200" b="1" noProof="0" dirty="0" smtClean="0"/>
              <a:t>V.2. Procédures </a:t>
            </a:r>
            <a:r>
              <a:rPr lang="fr-FR" sz="3200" b="1" noProof="0" dirty="0"/>
              <a:t>d’évaluation des protocoles par le CER de l’ESPK</a:t>
            </a:r>
            <a:endParaRPr lang="fr-FR" sz="3200" noProof="0" dirty="0"/>
          </a:p>
        </p:txBody>
      </p:sp>
      <p:sp>
        <p:nvSpPr>
          <p:cNvPr id="3" name="Espace réservé du contenu 2"/>
          <p:cNvSpPr>
            <a:spLocks noGrp="1"/>
          </p:cNvSpPr>
          <p:nvPr>
            <p:ph idx="1"/>
          </p:nvPr>
        </p:nvSpPr>
        <p:spPr>
          <a:xfrm>
            <a:off x="572655" y="1363288"/>
            <a:ext cx="11379199" cy="5314603"/>
          </a:xfrm>
        </p:spPr>
        <p:txBody>
          <a:bodyPr>
            <a:noAutofit/>
          </a:bodyPr>
          <a:lstStyle/>
          <a:p>
            <a:pPr marL="0" lvl="0" indent="0" algn="just">
              <a:lnSpc>
                <a:spcPct val="150000"/>
              </a:lnSpc>
              <a:buNone/>
            </a:pPr>
            <a:r>
              <a:rPr lang="fr-FR" noProof="0" dirty="0"/>
              <a:t>Le Secrétaire de l’ESP, en collaboration avec celui du CER :</a:t>
            </a:r>
          </a:p>
          <a:p>
            <a:pPr lvl="0" algn="just">
              <a:lnSpc>
                <a:spcPct val="150000"/>
              </a:lnSpc>
              <a:buFont typeface="Wingdings" panose="05000000000000000000" pitchFamily="2" charset="2"/>
              <a:buChar char="§"/>
            </a:pPr>
            <a:r>
              <a:rPr lang="fr-FR" noProof="0" dirty="0"/>
              <a:t>communique la date et l’heure aux IP et aux membres du CER par téléphone et par mail ;</a:t>
            </a:r>
          </a:p>
          <a:p>
            <a:pPr lvl="0" algn="just">
              <a:lnSpc>
                <a:spcPct val="150000"/>
              </a:lnSpc>
              <a:buFont typeface="Wingdings" panose="05000000000000000000" pitchFamily="2" charset="2"/>
              <a:buChar char="§"/>
            </a:pPr>
            <a:r>
              <a:rPr lang="fr-FR" noProof="0" dirty="0"/>
              <a:t>rédige les invitations et les envoie par mail aux IP et à tous les membres du CER ;</a:t>
            </a:r>
          </a:p>
          <a:p>
            <a:pPr lvl="0" algn="just">
              <a:lnSpc>
                <a:spcPct val="150000"/>
              </a:lnSpc>
              <a:buFont typeface="Wingdings" panose="05000000000000000000" pitchFamily="2" charset="2"/>
              <a:buChar char="§"/>
            </a:pPr>
            <a:r>
              <a:rPr lang="fr-FR" noProof="0" dirty="0"/>
              <a:t>envoie les protocoles à tous les membres, en mains propres, par un chauffeur de l’ESP.</a:t>
            </a:r>
          </a:p>
          <a:p>
            <a:pPr algn="just">
              <a:lnSpc>
                <a:spcPct val="150000"/>
              </a:lnSpc>
            </a:pPr>
            <a:endParaRPr lang="fr-FR" noProof="0" dirty="0"/>
          </a:p>
        </p:txBody>
      </p:sp>
    </p:spTree>
    <p:extLst>
      <p:ext uri="{BB962C8B-B14F-4D97-AF65-F5344CB8AC3E}">
        <p14:creationId xmlns:p14="http://schemas.microsoft.com/office/powerpoint/2010/main" val="3109217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8764" y="148046"/>
            <a:ext cx="10855036" cy="1165365"/>
          </a:xfrm>
        </p:spPr>
        <p:txBody>
          <a:bodyPr>
            <a:normAutofit/>
          </a:bodyPr>
          <a:lstStyle/>
          <a:p>
            <a:r>
              <a:rPr lang="fr-FR" b="1" noProof="0" dirty="0">
                <a:solidFill>
                  <a:srgbClr val="00B050"/>
                </a:solidFill>
              </a:rPr>
              <a:t>Plan de la présentation</a:t>
            </a:r>
          </a:p>
        </p:txBody>
      </p:sp>
      <p:sp>
        <p:nvSpPr>
          <p:cNvPr id="3" name="Espace réservé du contenu 2"/>
          <p:cNvSpPr>
            <a:spLocks noGrp="1"/>
          </p:cNvSpPr>
          <p:nvPr>
            <p:ph idx="1"/>
          </p:nvPr>
        </p:nvSpPr>
        <p:spPr>
          <a:xfrm>
            <a:off x="738909" y="1413164"/>
            <a:ext cx="9873673" cy="4644737"/>
          </a:xfrm>
        </p:spPr>
        <p:txBody>
          <a:bodyPr>
            <a:normAutofit/>
          </a:bodyPr>
          <a:lstStyle/>
          <a:p>
            <a:pPr marL="514350" indent="-514350" algn="just">
              <a:buFont typeface="+mj-lt"/>
              <a:buAutoNum type="arabicPeriod"/>
            </a:pPr>
            <a:r>
              <a:rPr lang="fr-BE" dirty="0"/>
              <a:t>Création et origine du CER de l’ESPK </a:t>
            </a:r>
          </a:p>
          <a:p>
            <a:pPr marL="514350" indent="-514350" algn="just">
              <a:buFont typeface="+mj-lt"/>
              <a:buAutoNum type="arabicPeriod"/>
            </a:pPr>
            <a:r>
              <a:rPr lang="fr-BE" dirty="0"/>
              <a:t>Missions et attributions </a:t>
            </a:r>
          </a:p>
          <a:p>
            <a:pPr marL="514350" indent="-514350" algn="just">
              <a:buFont typeface="+mj-lt"/>
              <a:buAutoNum type="arabicPeriod"/>
            </a:pPr>
            <a:r>
              <a:rPr lang="fr-BE" dirty="0"/>
              <a:t>Organes du CER de l’ESPK</a:t>
            </a:r>
          </a:p>
          <a:p>
            <a:pPr marL="514350" indent="-514350" algn="just">
              <a:buFont typeface="+mj-lt"/>
              <a:buAutoNum type="arabicPeriod"/>
            </a:pPr>
            <a:r>
              <a:rPr lang="fr-BE" dirty="0"/>
              <a:t>Membres du CER de L’ESPK </a:t>
            </a:r>
          </a:p>
          <a:p>
            <a:pPr marL="514350" indent="-514350" algn="just">
              <a:buFont typeface="+mj-lt"/>
              <a:buAutoNum type="arabicPeriod"/>
            </a:pPr>
            <a:r>
              <a:rPr lang="fr-BE" dirty="0"/>
              <a:t>Fonctionnement du CER de l’ESPK  </a:t>
            </a:r>
          </a:p>
          <a:p>
            <a:pPr marL="514350" indent="-514350" algn="just">
              <a:buFont typeface="+mj-lt"/>
              <a:buAutoNum type="arabicPeriod"/>
            </a:pPr>
            <a:r>
              <a:rPr lang="fr-BE" dirty="0"/>
              <a:t>Problèmes rencontrés </a:t>
            </a:r>
            <a:r>
              <a:rPr lang="fr-BE" dirty="0" smtClean="0"/>
              <a:t>et </a:t>
            </a:r>
            <a:r>
              <a:rPr lang="fr-BE" dirty="0"/>
              <a:t>solutions apportées</a:t>
            </a:r>
          </a:p>
          <a:p>
            <a:pPr marL="514350" indent="-514350" algn="just">
              <a:buFont typeface="+mj-lt"/>
              <a:buAutoNum type="arabicPeriod"/>
            </a:pPr>
            <a:r>
              <a:rPr lang="fr-BE" dirty="0"/>
              <a:t>Financement du </a:t>
            </a:r>
            <a:r>
              <a:rPr lang="fr-BE" dirty="0" smtClean="0"/>
              <a:t>CER </a:t>
            </a:r>
            <a:r>
              <a:rPr lang="fr-BE" dirty="0"/>
              <a:t>DE L’ESPK </a:t>
            </a:r>
          </a:p>
          <a:p>
            <a:pPr marL="514350" indent="-514350" algn="just">
              <a:buFont typeface="+mj-lt"/>
              <a:buAutoNum type="arabicPeriod"/>
            </a:pPr>
            <a:r>
              <a:rPr lang="fr-BE" dirty="0"/>
              <a:t>Conclusion et perspectives</a:t>
            </a:r>
          </a:p>
          <a:p>
            <a:pPr marL="0" indent="0" algn="just">
              <a:buNone/>
            </a:pPr>
            <a:endParaRPr lang="fr-BE" dirty="0"/>
          </a:p>
        </p:txBody>
      </p:sp>
    </p:spTree>
    <p:extLst>
      <p:ext uri="{BB962C8B-B14F-4D97-AF65-F5344CB8AC3E}">
        <p14:creationId xmlns:p14="http://schemas.microsoft.com/office/powerpoint/2010/main" val="35502745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7086"/>
            <a:ext cx="12131039" cy="696685"/>
          </a:xfrm>
        </p:spPr>
        <p:txBody>
          <a:bodyPr>
            <a:normAutofit/>
          </a:bodyPr>
          <a:lstStyle/>
          <a:p>
            <a:pPr algn="ctr"/>
            <a:r>
              <a:rPr lang="fr-FR" sz="3200" b="1" dirty="0"/>
              <a:t>V.2. Procédures d’évaluation des protocoles par le CER de </a:t>
            </a:r>
            <a:r>
              <a:rPr lang="fr-FR" sz="3200" b="1" dirty="0" smtClean="0"/>
              <a:t>l’ESPK (suite)</a:t>
            </a:r>
            <a:endParaRPr lang="fr-FR" sz="3200" b="1" noProof="0" dirty="0"/>
          </a:p>
        </p:txBody>
      </p:sp>
      <p:sp>
        <p:nvSpPr>
          <p:cNvPr id="3" name="Espace réservé du contenu 2"/>
          <p:cNvSpPr>
            <a:spLocks noGrp="1"/>
          </p:cNvSpPr>
          <p:nvPr>
            <p:ph idx="1"/>
          </p:nvPr>
        </p:nvSpPr>
        <p:spPr>
          <a:xfrm>
            <a:off x="360218" y="1145309"/>
            <a:ext cx="11573164" cy="5440217"/>
          </a:xfrm>
        </p:spPr>
        <p:txBody>
          <a:bodyPr>
            <a:noAutofit/>
          </a:bodyPr>
          <a:lstStyle/>
          <a:p>
            <a:pPr>
              <a:lnSpc>
                <a:spcPct val="150000"/>
              </a:lnSpc>
            </a:pPr>
            <a:r>
              <a:rPr lang="fr-FR" noProof="0" dirty="0"/>
              <a:t>Le Président assure la police des débats et le Secrétaire en est le Rapporteur. Ce dernier établit une liste des IP selon l’ordre d’arrivée à la réunion et la </a:t>
            </a:r>
            <a:r>
              <a:rPr lang="fr-FR" noProof="0" dirty="0" smtClean="0"/>
              <a:t>donne </a:t>
            </a:r>
            <a:r>
              <a:rPr lang="fr-FR" noProof="0" dirty="0"/>
              <a:t>au Président qui invite chacun à présenter son protocole.</a:t>
            </a:r>
          </a:p>
          <a:p>
            <a:pPr marL="0" indent="0">
              <a:lnSpc>
                <a:spcPct val="150000"/>
              </a:lnSpc>
              <a:buNone/>
            </a:pPr>
            <a:endParaRPr lang="fr-FR" noProof="0" dirty="0"/>
          </a:p>
          <a:p>
            <a:pPr>
              <a:lnSpc>
                <a:spcPct val="150000"/>
              </a:lnSpc>
            </a:pPr>
            <a:r>
              <a:rPr lang="fr-FR" noProof="0" dirty="0"/>
              <a:t>Déroulement des réunions :</a:t>
            </a:r>
          </a:p>
          <a:p>
            <a:pPr marL="0" indent="0">
              <a:lnSpc>
                <a:spcPct val="150000"/>
              </a:lnSpc>
              <a:buNone/>
            </a:pPr>
            <a:r>
              <a:rPr lang="fr-FR" noProof="0" dirty="0"/>
              <a:t>	1. Le chercheur invité résume le projet (de préférence sur Power Point 	pendant environ 30 minutes) ; </a:t>
            </a:r>
          </a:p>
        </p:txBody>
      </p:sp>
    </p:spTree>
    <p:extLst>
      <p:ext uri="{BB962C8B-B14F-4D97-AF65-F5344CB8AC3E}">
        <p14:creationId xmlns:p14="http://schemas.microsoft.com/office/powerpoint/2010/main" val="23455223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669" y="95794"/>
            <a:ext cx="11974286" cy="907506"/>
          </a:xfrm>
        </p:spPr>
        <p:txBody>
          <a:bodyPr>
            <a:normAutofit/>
          </a:bodyPr>
          <a:lstStyle/>
          <a:p>
            <a:pPr algn="ctr"/>
            <a:r>
              <a:rPr lang="fr-FR" sz="3200" b="1" dirty="0"/>
              <a:t>V.2. Procédures d’évaluation des protocoles par le CER de l’ESPK</a:t>
            </a:r>
            <a:endParaRPr lang="fr-FR" sz="3200" noProof="0" dirty="0"/>
          </a:p>
        </p:txBody>
      </p:sp>
      <p:sp>
        <p:nvSpPr>
          <p:cNvPr id="3" name="Espace réservé du contenu 2"/>
          <p:cNvSpPr>
            <a:spLocks noGrp="1"/>
          </p:cNvSpPr>
          <p:nvPr>
            <p:ph idx="1"/>
          </p:nvPr>
        </p:nvSpPr>
        <p:spPr>
          <a:xfrm>
            <a:off x="557349" y="1308100"/>
            <a:ext cx="10656751" cy="5092700"/>
          </a:xfrm>
        </p:spPr>
        <p:txBody>
          <a:bodyPr>
            <a:noAutofit/>
          </a:bodyPr>
          <a:lstStyle/>
          <a:p>
            <a:pPr marL="0" indent="0" algn="just">
              <a:lnSpc>
                <a:spcPct val="150000"/>
              </a:lnSpc>
              <a:buNone/>
            </a:pPr>
            <a:r>
              <a:rPr lang="fr-FR" sz="2400" noProof="0" dirty="0"/>
              <a:t>2. Le chercheur répond aux questions pour clarification, prend en compte les observations des membres; et se retire  ensuite sur demande du président. </a:t>
            </a:r>
          </a:p>
          <a:p>
            <a:pPr marL="0" indent="0" algn="just">
              <a:lnSpc>
                <a:spcPct val="150000"/>
              </a:lnSpc>
              <a:buNone/>
            </a:pPr>
            <a:r>
              <a:rPr lang="fr-FR" sz="2400" noProof="0" dirty="0"/>
              <a:t>3.</a:t>
            </a:r>
            <a:r>
              <a:rPr lang="fr-FR" sz="2400" noProof="0" dirty="0">
                <a:latin typeface="Arial Narrow" panose="020B0606020202030204" pitchFamily="34" charset="0"/>
                <a:ea typeface="Times New Roman" panose="02020603050405020304" pitchFamily="18" charset="0"/>
                <a:cs typeface="Times New Roman" panose="02020603050405020304" pitchFamily="18" charset="0"/>
              </a:rPr>
              <a:t> Les membres échangent sur la pertinence du projet ; sa valeur scientifique et sur la prise en compte des principes d’</a:t>
            </a:r>
            <a:r>
              <a:rPr lang="fr-FR" sz="2400" noProof="0" dirty="0"/>
              <a:t> </a:t>
            </a:r>
            <a:r>
              <a:rPr lang="fr-FR" sz="2400" noProof="0" dirty="0" smtClean="0"/>
              <a:t>é</a:t>
            </a:r>
            <a:r>
              <a:rPr lang="fr-FR" sz="2400" noProof="0" dirty="0" smtClean="0">
                <a:latin typeface="Arial Narrow" panose="020B0606020202030204" pitchFamily="34" charset="0"/>
                <a:ea typeface="Times New Roman" panose="02020603050405020304" pitchFamily="18" charset="0"/>
                <a:cs typeface="Times New Roman" panose="02020603050405020304" pitchFamily="18" charset="0"/>
              </a:rPr>
              <a:t>thiques.</a:t>
            </a:r>
            <a:endParaRPr lang="fr-FR" sz="2400" noProof="0" dirty="0">
              <a:latin typeface="Arial Narrow" panose="020B0606020202030204" pitchFamily="34" charset="0"/>
              <a:ea typeface="Times New Roman" panose="02020603050405020304" pitchFamily="18" charset="0"/>
              <a:cs typeface="Times New Roman" panose="02020603050405020304" pitchFamily="18" charset="0"/>
            </a:endParaRPr>
          </a:p>
          <a:p>
            <a:pPr marL="0" indent="0" algn="just">
              <a:lnSpc>
                <a:spcPct val="150000"/>
              </a:lnSpc>
              <a:buNone/>
            </a:pPr>
            <a:r>
              <a:rPr lang="fr-FR" sz="2400" noProof="0" dirty="0" smtClean="0"/>
              <a:t>4. l’étude qui obtient au moins 70% reçoit un avis favorable. </a:t>
            </a:r>
          </a:p>
          <a:p>
            <a:pPr marL="0" indent="0" algn="just">
              <a:lnSpc>
                <a:spcPct val="150000"/>
              </a:lnSpc>
              <a:buNone/>
            </a:pPr>
            <a:r>
              <a:rPr lang="fr-FR" sz="2400" noProof="0" dirty="0" smtClean="0"/>
              <a:t>Un complément d’informations (amendement) peut être exigé avant l’avis définitif.</a:t>
            </a:r>
          </a:p>
          <a:p>
            <a:pPr marL="0" indent="0" algn="just">
              <a:lnSpc>
                <a:spcPct val="150000"/>
              </a:lnSpc>
              <a:buNone/>
            </a:pPr>
            <a:r>
              <a:rPr lang="fr-FR" sz="2400" noProof="0" dirty="0" smtClean="0"/>
              <a:t>5. Ainsi, chaque membre dépose auprès du secrétaire une cotation individuelle  basée sur des critères préétablis.  Les critères sont définis à l’article 29 du  R.O.I:</a:t>
            </a:r>
          </a:p>
          <a:p>
            <a:pPr marL="0" lvl="0" indent="0" algn="just">
              <a:lnSpc>
                <a:spcPct val="150000"/>
              </a:lnSpc>
              <a:buNone/>
            </a:pPr>
            <a:endParaRPr lang="fr-FR" sz="3200" noProof="0" dirty="0"/>
          </a:p>
          <a:p>
            <a:pPr marL="0" indent="0" algn="just">
              <a:buNone/>
            </a:pPr>
            <a:endParaRPr lang="fr-FR" sz="3200" noProof="0" dirty="0"/>
          </a:p>
        </p:txBody>
      </p:sp>
    </p:spTree>
    <p:extLst>
      <p:ext uri="{BB962C8B-B14F-4D97-AF65-F5344CB8AC3E}">
        <p14:creationId xmlns:p14="http://schemas.microsoft.com/office/powerpoint/2010/main" val="26114751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06293"/>
          </a:xfrm>
        </p:spPr>
        <p:txBody>
          <a:bodyPr>
            <a:noAutofit/>
          </a:bodyPr>
          <a:lstStyle/>
          <a:p>
            <a:r>
              <a:rPr lang="fr-FR" sz="3200" b="1" dirty="0"/>
              <a:t>V.2. Procédures d’évaluation des protocoles par le CER de </a:t>
            </a:r>
            <a:r>
              <a:rPr lang="fr-FR" sz="3200" b="1" dirty="0" smtClean="0"/>
              <a:t>l’ESPK</a:t>
            </a:r>
            <a:endParaRPr lang="fr-FR" sz="3200" noProof="0" dirty="0"/>
          </a:p>
        </p:txBody>
      </p:sp>
      <p:sp>
        <p:nvSpPr>
          <p:cNvPr id="3" name="Espace réservé du contenu 2"/>
          <p:cNvSpPr>
            <a:spLocks noGrp="1"/>
          </p:cNvSpPr>
          <p:nvPr>
            <p:ph idx="1"/>
          </p:nvPr>
        </p:nvSpPr>
        <p:spPr>
          <a:xfrm>
            <a:off x="277091" y="1348509"/>
            <a:ext cx="11757891" cy="5394036"/>
          </a:xfrm>
        </p:spPr>
        <p:txBody>
          <a:bodyPr>
            <a:noAutofit/>
          </a:bodyPr>
          <a:lstStyle/>
          <a:p>
            <a:pPr algn="just"/>
            <a:r>
              <a:rPr lang="fr-FR" b="1" noProof="0" dirty="0"/>
              <a:t> Art. 29 :</a:t>
            </a:r>
            <a:r>
              <a:rPr lang="fr-FR" noProof="0" dirty="0"/>
              <a:t> Le </a:t>
            </a:r>
            <a:r>
              <a:rPr lang="fr-FR" noProof="0" dirty="0" smtClean="0"/>
              <a:t>CE </a:t>
            </a:r>
            <a:r>
              <a:rPr lang="fr-FR" noProof="0" dirty="0"/>
              <a:t>doit évaluer la </a:t>
            </a:r>
            <a:r>
              <a:rPr lang="fr-FR" b="1" noProof="0" dirty="0">
                <a:solidFill>
                  <a:srgbClr val="FF0000"/>
                </a:solidFill>
              </a:rPr>
              <a:t>valeur scientifique</a:t>
            </a:r>
            <a:r>
              <a:rPr lang="fr-FR" noProof="0" dirty="0"/>
              <a:t> globale de la recherche et la prise en compte des principes et des </a:t>
            </a:r>
            <a:r>
              <a:rPr lang="fr-FR" b="1" noProof="0" dirty="0">
                <a:solidFill>
                  <a:srgbClr val="FF0000"/>
                </a:solidFill>
              </a:rPr>
              <a:t>normes de l’éthique de la recherche </a:t>
            </a:r>
            <a:r>
              <a:rPr lang="fr-FR" noProof="0" dirty="0"/>
              <a:t>et de la bioéthique. Il examine les protocoles sur base des </a:t>
            </a:r>
            <a:r>
              <a:rPr lang="fr-FR" noProof="0" dirty="0" smtClean="0"/>
              <a:t>7 </a:t>
            </a:r>
            <a:r>
              <a:rPr lang="fr-FR" noProof="0" dirty="0"/>
              <a:t>critères suivants : </a:t>
            </a:r>
          </a:p>
          <a:p>
            <a:pPr marL="514350" lvl="0" indent="-514350" algn="just">
              <a:buFont typeface="+mj-lt"/>
              <a:buAutoNum type="arabicPeriod"/>
            </a:pPr>
            <a:r>
              <a:rPr lang="fr-FR" noProof="0" dirty="0"/>
              <a:t>pertinence de la recherche,</a:t>
            </a:r>
          </a:p>
          <a:p>
            <a:pPr marL="514350" lvl="0" indent="-514350" algn="just">
              <a:buFont typeface="+mj-lt"/>
              <a:buAutoNum type="arabicPeriod"/>
            </a:pPr>
            <a:r>
              <a:rPr lang="fr-FR" noProof="0" dirty="0"/>
              <a:t>analyse du risque/bénéfice,</a:t>
            </a:r>
          </a:p>
          <a:p>
            <a:pPr marL="514350" lvl="0" indent="-514350" algn="just">
              <a:buFont typeface="+mj-lt"/>
              <a:buAutoNum type="arabicPeriod"/>
            </a:pPr>
            <a:r>
              <a:rPr lang="fr-FR" noProof="0" dirty="0"/>
              <a:t>consentement éclairé, </a:t>
            </a:r>
          </a:p>
          <a:p>
            <a:pPr marL="514350" lvl="0" indent="-514350" algn="just">
              <a:buFont typeface="+mj-lt"/>
              <a:buAutoNum type="arabicPeriod"/>
            </a:pPr>
            <a:r>
              <a:rPr lang="fr-FR" noProof="0" dirty="0"/>
              <a:t>sélection des sujets,</a:t>
            </a:r>
          </a:p>
          <a:p>
            <a:pPr marL="514350" lvl="0" indent="-514350" algn="just">
              <a:buFont typeface="+mj-lt"/>
              <a:buAutoNum type="arabicPeriod"/>
            </a:pPr>
            <a:r>
              <a:rPr lang="fr-FR" noProof="0" dirty="0"/>
              <a:t>confidentialité des </a:t>
            </a:r>
            <a:r>
              <a:rPr lang="fr-FR" noProof="0" dirty="0" smtClean="0"/>
              <a:t>informations, </a:t>
            </a:r>
            <a:endParaRPr lang="fr-FR" noProof="0" dirty="0"/>
          </a:p>
          <a:p>
            <a:pPr marL="514350" lvl="0" indent="-514350" algn="just">
              <a:buFont typeface="+mj-lt"/>
              <a:buAutoNum type="arabicPeriod"/>
            </a:pPr>
            <a:r>
              <a:rPr lang="fr-FR" noProof="0" dirty="0"/>
              <a:t>monitoring de la </a:t>
            </a:r>
            <a:r>
              <a:rPr lang="fr-FR" noProof="0" dirty="0" smtClean="0"/>
              <a:t>recherche et  </a:t>
            </a:r>
            <a:endParaRPr lang="fr-FR" noProof="0" dirty="0"/>
          </a:p>
          <a:p>
            <a:pPr marL="514350" lvl="0" indent="-514350" algn="just">
              <a:buFont typeface="+mj-lt"/>
              <a:buAutoNum type="arabicPeriod"/>
            </a:pPr>
            <a:r>
              <a:rPr lang="fr-FR" noProof="0" dirty="0"/>
              <a:t>Conflit d’intérêt et comment il sera </a:t>
            </a:r>
            <a:r>
              <a:rPr lang="fr-FR" noProof="0" dirty="0" smtClean="0"/>
              <a:t>géré. </a:t>
            </a:r>
            <a:endParaRPr lang="fr-FR" noProof="0" dirty="0"/>
          </a:p>
        </p:txBody>
      </p:sp>
    </p:spTree>
    <p:extLst>
      <p:ext uri="{BB962C8B-B14F-4D97-AF65-F5344CB8AC3E}">
        <p14:creationId xmlns:p14="http://schemas.microsoft.com/office/powerpoint/2010/main" val="3700215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752601" y="762000"/>
            <a:ext cx="8791575" cy="787400"/>
          </a:xfrm>
        </p:spPr>
        <p:txBody>
          <a:bodyPr>
            <a:normAutofit fontScale="90000"/>
          </a:bodyPr>
          <a:lstStyle/>
          <a:p>
            <a:pPr algn="l"/>
            <a:r>
              <a:rPr lang="fr-BE" altLang="fr-FR" sz="1800" b="1" dirty="0"/>
              <a:t>COMITE D’ETHIQUE</a:t>
            </a:r>
            <a:br>
              <a:rPr lang="fr-BE" altLang="fr-FR" sz="1800" b="1" dirty="0"/>
            </a:br>
            <a:r>
              <a:rPr lang="fr-BE" altLang="fr-FR" sz="1800" b="1" dirty="0"/>
              <a:t>ECOLE DE SANTE PUBLIQUE</a:t>
            </a:r>
            <a:br>
              <a:rPr lang="fr-BE" altLang="fr-FR" sz="1800" b="1" dirty="0"/>
            </a:br>
            <a:r>
              <a:rPr lang="fr-BE" altLang="fr-FR" sz="1800" b="1" dirty="0"/>
              <a:t>Université de Kinshasa</a:t>
            </a:r>
          </a:p>
        </p:txBody>
      </p:sp>
      <p:sp>
        <p:nvSpPr>
          <p:cNvPr id="56323" name="Rectangle 3"/>
          <p:cNvSpPr>
            <a:spLocks noGrp="1" noChangeArrowheads="1"/>
          </p:cNvSpPr>
          <p:nvPr>
            <p:ph type="body" idx="1"/>
          </p:nvPr>
        </p:nvSpPr>
        <p:spPr>
          <a:xfrm>
            <a:off x="1658938" y="1524000"/>
            <a:ext cx="8896350" cy="4135438"/>
          </a:xfrm>
        </p:spPr>
        <p:txBody>
          <a:bodyPr/>
          <a:lstStyle/>
          <a:p>
            <a:pPr algn="ctr">
              <a:buFont typeface="Wingdings" panose="05000000000000000000" pitchFamily="2" charset="2"/>
              <a:buNone/>
            </a:pPr>
            <a:r>
              <a:rPr lang="fr-BE" altLang="fr-FR" sz="1800" b="1" dirty="0"/>
              <a:t>Grille d’évaluation du protocole</a:t>
            </a:r>
          </a:p>
          <a:p>
            <a:pPr algn="ctr">
              <a:buFont typeface="Wingdings" panose="05000000000000000000" pitchFamily="2" charset="2"/>
              <a:buNone/>
            </a:pPr>
            <a:r>
              <a:rPr lang="fr-BE" altLang="fr-FR" sz="1400" dirty="0"/>
              <a:t>………………………………………………………………………………………….</a:t>
            </a:r>
          </a:p>
          <a:p>
            <a:pPr algn="ctr">
              <a:buFont typeface="Wingdings" panose="05000000000000000000" pitchFamily="2" charset="2"/>
              <a:buNone/>
            </a:pPr>
            <a:r>
              <a:rPr lang="fr-BE" altLang="fr-FR" sz="1400" dirty="0"/>
              <a:t>…………………………………………………………………………………………..</a:t>
            </a:r>
          </a:p>
          <a:p>
            <a:pPr algn="ctr">
              <a:buFont typeface="Wingdings" panose="05000000000000000000" pitchFamily="2" charset="2"/>
              <a:buNone/>
            </a:pPr>
            <a:r>
              <a:rPr lang="fr-BE" altLang="fr-FR" sz="1600" b="1" dirty="0"/>
              <a:t>Réunion du ……………….</a:t>
            </a:r>
          </a:p>
          <a:p>
            <a:pPr>
              <a:buFont typeface="Wingdings" panose="05000000000000000000" pitchFamily="2" charset="2"/>
              <a:buNone/>
            </a:pPr>
            <a:endParaRPr lang="fr-BE" altLang="fr-FR" sz="1800" dirty="0"/>
          </a:p>
        </p:txBody>
      </p:sp>
      <p:graphicFrame>
        <p:nvGraphicFramePr>
          <p:cNvPr id="56406" name="Group 86"/>
          <p:cNvGraphicFramePr>
            <a:graphicFrameLocks noGrp="1"/>
          </p:cNvGraphicFramePr>
          <p:nvPr/>
        </p:nvGraphicFramePr>
        <p:xfrm>
          <a:off x="2209800" y="2819400"/>
          <a:ext cx="7391400" cy="3645408"/>
        </p:xfrm>
        <a:graphic>
          <a:graphicData uri="http://schemas.openxmlformats.org/drawingml/2006/table">
            <a:tbl>
              <a:tblPr/>
              <a:tblGrid>
                <a:gridCol w="3810000">
                  <a:extLst>
                    <a:ext uri="{9D8B030D-6E8A-4147-A177-3AD203B41FA5}">
                      <a16:colId xmlns:a16="http://schemas.microsoft.com/office/drawing/2014/main" val="2151684855"/>
                    </a:ext>
                  </a:extLst>
                </a:gridCol>
                <a:gridCol w="1905000">
                  <a:extLst>
                    <a:ext uri="{9D8B030D-6E8A-4147-A177-3AD203B41FA5}">
                      <a16:colId xmlns:a16="http://schemas.microsoft.com/office/drawing/2014/main" val="2880820683"/>
                    </a:ext>
                  </a:extLst>
                </a:gridCol>
                <a:gridCol w="1676400">
                  <a:extLst>
                    <a:ext uri="{9D8B030D-6E8A-4147-A177-3AD203B41FA5}">
                      <a16:colId xmlns:a16="http://schemas.microsoft.com/office/drawing/2014/main" val="1346255691"/>
                    </a:ext>
                  </a:extLst>
                </a:gridCol>
              </a:tblGrid>
              <a:tr h="228600">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cap="flat">
                      <a:noFill/>
                    </a:lnL>
                    <a:lnR w="12700" cap="flat" cmpd="sng" algn="ctr">
                      <a:solidFill>
                        <a:schemeClr val="tx1"/>
                      </a:solidFill>
                      <a:prstDash val="solid"/>
                      <a:miter lim="800000"/>
                      <a:headEnd type="none" w="sm" len="sm"/>
                      <a:tailEnd type="none" w="sm" len="sm"/>
                    </a:lnR>
                    <a:lnT cap="flat">
                      <a:noFill/>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Critères / 5</a:t>
                      </a: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Observation</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3071160932"/>
                  </a:ext>
                </a:extLst>
              </a:tr>
              <a:tr h="180975">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1" i="0" u="none" strike="noStrike" cap="none" normalizeH="0" baseline="0" smtClean="0">
                          <a:ln>
                            <a:noFill/>
                          </a:ln>
                          <a:solidFill>
                            <a:schemeClr val="tx1"/>
                          </a:solidFill>
                          <a:effectLst/>
                          <a:latin typeface="Times New Roman" panose="02020603050405020304" pitchFamily="18" charset="0"/>
                        </a:rPr>
                        <a:t>CRITERES</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1997849665"/>
                  </a:ext>
                </a:extLst>
              </a:tr>
              <a:tr h="180975">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Pertinence de la recherche</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1133884235"/>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Analyse risque / bénéfice </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671052668"/>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Consentement éclairé</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1328698889"/>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Sélection des sujets</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4286236608"/>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smtClean="0">
                          <a:ln>
                            <a:noFill/>
                          </a:ln>
                          <a:solidFill>
                            <a:schemeClr val="tx1"/>
                          </a:solidFill>
                          <a:effectLst/>
                          <a:latin typeface="Times New Roman" panose="02020603050405020304" pitchFamily="18" charset="0"/>
                        </a:rPr>
                        <a:t>Confidentialité des informations</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1251831091"/>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dirty="0" smtClean="0">
                          <a:ln>
                            <a:noFill/>
                          </a:ln>
                          <a:solidFill>
                            <a:schemeClr val="tx1"/>
                          </a:solidFill>
                          <a:effectLst/>
                          <a:latin typeface="Times New Roman" panose="02020603050405020304" pitchFamily="18" charset="0"/>
                        </a:rPr>
                        <a:t>Monitoring de la recherche</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dirty="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4016199257"/>
                  </a:ext>
                </a:extLst>
              </a:tr>
              <a:tr h="334963">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1" i="0" u="none" strike="noStrike" cap="none" normalizeH="0" baseline="0" smtClean="0">
                          <a:ln>
                            <a:noFill/>
                          </a:ln>
                          <a:solidFill>
                            <a:schemeClr val="tx1"/>
                          </a:solidFill>
                          <a:effectLst/>
                          <a:latin typeface="Times New Roman" panose="02020603050405020304" pitchFamily="18" charset="0"/>
                        </a:rPr>
                        <a:t>TOTAL</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endParaRPr kumimoji="0" lang="fr-BE" altLang="fr-FR" sz="16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extLst>
                  <a:ext uri="{0D108BD9-81ED-4DB2-BD59-A6C34878D82A}">
                    <a16:rowId xmlns:a16="http://schemas.microsoft.com/office/drawing/2014/main" val="1473180119"/>
                  </a:ext>
                </a:extLst>
              </a:tr>
              <a:tr h="180975">
                <a:tc gridSpan="3">
                  <a:txBody>
                    <a:bodyPr/>
                    <a:lstStyle>
                      <a:lvl1pPr>
                        <a:spcBef>
                          <a:spcPct val="20000"/>
                        </a:spcBef>
                        <a:buSzPct val="75000"/>
                        <a:buFont typeface="Wingdings" panose="05000000000000000000" pitchFamily="2" charset="2"/>
                        <a:defRPr sz="2800">
                          <a:solidFill>
                            <a:schemeClr val="tx1"/>
                          </a:solidFill>
                          <a:latin typeface="Times New Roman" panose="02020603050405020304" pitchFamily="18" charset="0"/>
                        </a:defRPr>
                      </a:lvl1pPr>
                      <a:lvl2pPr>
                        <a:spcBef>
                          <a:spcPct val="20000"/>
                        </a:spcBef>
                        <a:buSzPct val="75000"/>
                        <a:buFont typeface="Wingdings" panose="05000000000000000000" pitchFamily="2" charset="2"/>
                        <a:defRPr sz="2400">
                          <a:solidFill>
                            <a:schemeClr val="tx1"/>
                          </a:solidFill>
                          <a:latin typeface="Times New Roman" panose="02020603050405020304" pitchFamily="18" charset="0"/>
                        </a:defRPr>
                      </a:lvl2pPr>
                      <a:lvl3pPr>
                        <a:spcBef>
                          <a:spcPct val="20000"/>
                        </a:spcBef>
                        <a:buSzPct val="75000"/>
                        <a:buFont typeface="Wingdings" panose="05000000000000000000" pitchFamily="2" charset="2"/>
                        <a:defRPr sz="2000">
                          <a:solidFill>
                            <a:schemeClr val="tx1"/>
                          </a:solidFill>
                          <a:latin typeface="Times New Roman" panose="02020603050405020304" pitchFamily="18" charset="0"/>
                        </a:defRPr>
                      </a:lvl3pPr>
                      <a:lvl4pPr>
                        <a:spcBef>
                          <a:spcPct val="20000"/>
                        </a:spcBef>
                        <a:buSzPct val="75000"/>
                        <a:buFont typeface="Wingdings" panose="05000000000000000000" pitchFamily="2" charset="2"/>
                        <a:defRPr>
                          <a:solidFill>
                            <a:schemeClr val="tx1"/>
                          </a:solidFill>
                          <a:latin typeface="Times New Roman" panose="02020603050405020304" pitchFamily="18" charset="0"/>
                        </a:defRPr>
                      </a:lvl4pPr>
                      <a:lvl5pPr>
                        <a:spcBef>
                          <a:spcPct val="20000"/>
                        </a:spcBef>
                        <a:buSzPct val="75000"/>
                        <a:buFont typeface="Wingdings" panose="05000000000000000000" pitchFamily="2" charset="2"/>
                        <a:defRPr>
                          <a:solidFill>
                            <a:schemeClr val="tx1"/>
                          </a:solidFill>
                          <a:latin typeface="Times New Roman" panose="02020603050405020304" pitchFamily="18" charset="0"/>
                        </a:defRPr>
                      </a:lvl5pPr>
                      <a:lvl6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6pPr>
                      <a:lvl7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7pPr>
                      <a:lvl8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8pPr>
                      <a:lvl9pPr fontAlgn="base">
                        <a:spcBef>
                          <a:spcPct val="20000"/>
                        </a:spcBef>
                        <a:spcAft>
                          <a:spcPct val="0"/>
                        </a:spcAft>
                        <a:buSzPct val="75000"/>
                        <a:buFont typeface="Wingdings" panose="05000000000000000000" pitchFamily="2" charset="2"/>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dirty="0" smtClean="0">
                          <a:ln>
                            <a:noFill/>
                          </a:ln>
                          <a:solidFill>
                            <a:schemeClr val="tx1"/>
                          </a:solidFill>
                          <a:effectLst/>
                          <a:latin typeface="Times New Roman" panose="02020603050405020304" pitchFamily="18" charset="0"/>
                        </a:rPr>
                        <a:t>Commentaire : ………………………………………………………………………..</a:t>
                      </a:r>
                    </a:p>
                    <a:p>
                      <a:pPr marL="0" marR="0" lvl="0" indent="0" algn="l" defTabSz="914400" rtl="0" eaLnBrk="1" fontAlgn="base" latinLnBrk="0" hangingPunct="1">
                        <a:lnSpc>
                          <a:spcPct val="100000"/>
                        </a:lnSpc>
                        <a:spcBef>
                          <a:spcPct val="20000"/>
                        </a:spcBef>
                        <a:spcAft>
                          <a:spcPct val="0"/>
                        </a:spcAft>
                        <a:buClrTx/>
                        <a:buSzPct val="75000"/>
                        <a:buFont typeface="Wingdings" panose="05000000000000000000" pitchFamily="2" charset="2"/>
                        <a:buNone/>
                        <a:tabLst/>
                      </a:pPr>
                      <a:r>
                        <a:rPr kumimoji="0" lang="fr-BE" altLang="fr-FR" sz="1600" b="0" i="0" u="none" strike="noStrike" cap="none" normalizeH="0" baseline="0" dirty="0" smtClean="0">
                          <a:ln>
                            <a:noFill/>
                          </a:ln>
                          <a:solidFill>
                            <a:schemeClr val="tx1"/>
                          </a:solidFill>
                          <a:effectLst/>
                          <a:latin typeface="Times New Roman" panose="02020603050405020304" pitchFamily="18" charset="0"/>
                        </a:rPr>
                        <a:t>…………………………………………………………………………………………</a:t>
                      </a:r>
                    </a:p>
                  </a:txBody>
                  <a:tcPr horzOverflow="overflow">
                    <a:lnL w="28575"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4013957211"/>
                  </a:ext>
                </a:extLst>
              </a:tr>
            </a:tbl>
          </a:graphicData>
        </a:graphic>
      </p:graphicFrame>
    </p:spTree>
    <p:extLst>
      <p:ext uri="{BB962C8B-B14F-4D97-AF65-F5344CB8AC3E}">
        <p14:creationId xmlns:p14="http://schemas.microsoft.com/office/powerpoint/2010/main" val="991753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1" y="113210"/>
            <a:ext cx="11991702" cy="915490"/>
          </a:xfrm>
        </p:spPr>
        <p:txBody>
          <a:bodyPr>
            <a:normAutofit/>
          </a:bodyPr>
          <a:lstStyle/>
          <a:p>
            <a:pPr algn="ctr"/>
            <a:r>
              <a:rPr lang="fr-FR" sz="3200" b="1" noProof="0" dirty="0" smtClean="0"/>
              <a:t>V.2. Procédures </a:t>
            </a:r>
            <a:r>
              <a:rPr lang="fr-FR" sz="3200" b="1" noProof="0" dirty="0"/>
              <a:t>d’évaluation des protocoles par le CER de l’ESPK</a:t>
            </a:r>
            <a:endParaRPr lang="fr-FR" sz="3200" noProof="0" dirty="0"/>
          </a:p>
        </p:txBody>
      </p:sp>
      <p:sp>
        <p:nvSpPr>
          <p:cNvPr id="3" name="Espace réservé du contenu 2"/>
          <p:cNvSpPr>
            <a:spLocks noGrp="1"/>
          </p:cNvSpPr>
          <p:nvPr>
            <p:ph idx="1"/>
          </p:nvPr>
        </p:nvSpPr>
        <p:spPr>
          <a:xfrm>
            <a:off x="683491" y="1265383"/>
            <a:ext cx="11037453" cy="5144654"/>
          </a:xfrm>
        </p:spPr>
        <p:txBody>
          <a:bodyPr>
            <a:noAutofit/>
          </a:bodyPr>
          <a:lstStyle/>
          <a:p>
            <a:pPr algn="just">
              <a:lnSpc>
                <a:spcPct val="150000"/>
              </a:lnSpc>
            </a:pPr>
            <a:r>
              <a:rPr lang="fr-FR" noProof="0" dirty="0"/>
              <a:t>Il convient de noter que l’avis favorable du CER n’est donné que si l’importance de l’objectif recherché prévaut de façon significative sur les risques encourus par les participants à la recherche.</a:t>
            </a:r>
          </a:p>
          <a:p>
            <a:pPr marL="0" indent="0" algn="just">
              <a:lnSpc>
                <a:spcPct val="150000"/>
              </a:lnSpc>
              <a:buNone/>
            </a:pPr>
            <a:endParaRPr lang="fr-FR" noProof="0" dirty="0"/>
          </a:p>
          <a:p>
            <a:pPr algn="just">
              <a:lnSpc>
                <a:spcPct val="150000"/>
              </a:lnSpc>
            </a:pPr>
            <a:r>
              <a:rPr lang="fr-FR" noProof="0" dirty="0"/>
              <a:t>Tout membre du CER ayant un intérêt particulier à une recherche n’est pas autorisé à siéger à la réunion du CER qui traite ce dossier de recherche (Exemple de professeurs pour les thèses de leurs étudiants) </a:t>
            </a:r>
          </a:p>
          <a:p>
            <a:pPr algn="just">
              <a:lnSpc>
                <a:spcPct val="150000"/>
              </a:lnSpc>
            </a:pPr>
            <a:endParaRPr lang="fr-FR" noProof="0" dirty="0"/>
          </a:p>
        </p:txBody>
      </p:sp>
    </p:spTree>
    <p:extLst>
      <p:ext uri="{BB962C8B-B14F-4D97-AF65-F5344CB8AC3E}">
        <p14:creationId xmlns:p14="http://schemas.microsoft.com/office/powerpoint/2010/main" val="2391619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376" y="60960"/>
            <a:ext cx="12052663" cy="713739"/>
          </a:xfrm>
        </p:spPr>
        <p:txBody>
          <a:bodyPr>
            <a:noAutofit/>
          </a:bodyPr>
          <a:lstStyle/>
          <a:p>
            <a:pPr algn="ctr"/>
            <a:r>
              <a:rPr lang="fr-FR" sz="3200" b="1" noProof="0" dirty="0" smtClean="0"/>
              <a:t>V.2. Procédures </a:t>
            </a:r>
            <a:r>
              <a:rPr lang="fr-FR" sz="3200" b="1" noProof="0" dirty="0"/>
              <a:t>d’évaluation des protocoles par le CER de l’ESPK</a:t>
            </a:r>
            <a:endParaRPr lang="fr-FR" sz="3200" noProof="0" dirty="0"/>
          </a:p>
        </p:txBody>
      </p:sp>
      <p:sp>
        <p:nvSpPr>
          <p:cNvPr id="3" name="Espace réservé du contenu 2"/>
          <p:cNvSpPr>
            <a:spLocks noGrp="1"/>
          </p:cNvSpPr>
          <p:nvPr>
            <p:ph idx="1"/>
          </p:nvPr>
        </p:nvSpPr>
        <p:spPr>
          <a:xfrm>
            <a:off x="157018" y="1117600"/>
            <a:ext cx="11896437" cy="5430982"/>
          </a:xfrm>
        </p:spPr>
        <p:txBody>
          <a:bodyPr>
            <a:noAutofit/>
          </a:bodyPr>
          <a:lstStyle/>
          <a:p>
            <a:pPr algn="just">
              <a:lnSpc>
                <a:spcPct val="150000"/>
              </a:lnSpc>
            </a:pPr>
            <a:r>
              <a:rPr lang="fr-FR" noProof="0" dirty="0"/>
              <a:t>Le secrétaire rédige le rapport de la réunion et propose des lettres au président pour signature.  </a:t>
            </a:r>
          </a:p>
          <a:p>
            <a:pPr algn="just">
              <a:lnSpc>
                <a:spcPct val="150000"/>
              </a:lnSpc>
            </a:pPr>
            <a:r>
              <a:rPr lang="fr-FR" noProof="0" dirty="0"/>
              <a:t>Le président signe les lettres, moyennant correction si nécessaire, et les envoient au secrétariat de l’ESPK pour les références afin de faciliter l’archivage.</a:t>
            </a:r>
          </a:p>
          <a:p>
            <a:pPr algn="just">
              <a:lnSpc>
                <a:spcPct val="150000"/>
              </a:lnSpc>
            </a:pPr>
            <a:r>
              <a:rPr lang="fr-FR" noProof="0" dirty="0"/>
              <a:t>Le secrétaire de l’ESPK appelle les IP pour le retrait de la réponse du CER ou l’envoie par </a:t>
            </a:r>
            <a:r>
              <a:rPr lang="fr-FR" noProof="0" dirty="0" smtClean="0"/>
              <a:t>mail.</a:t>
            </a:r>
            <a:endParaRPr lang="fr-FR" noProof="0" dirty="0"/>
          </a:p>
          <a:p>
            <a:pPr marL="0" indent="0" algn="just">
              <a:lnSpc>
                <a:spcPct val="150000"/>
              </a:lnSpc>
              <a:buNone/>
            </a:pPr>
            <a:r>
              <a:rPr lang="fr-FR" noProof="0" dirty="0">
                <a:solidFill>
                  <a:srgbClr val="FF0000"/>
                </a:solidFill>
              </a:rPr>
              <a:t>Que fait le CER si un IP invité ne vient pas défendre son protocole?</a:t>
            </a:r>
          </a:p>
        </p:txBody>
      </p:sp>
    </p:spTree>
    <p:extLst>
      <p:ext uri="{BB962C8B-B14F-4D97-AF65-F5344CB8AC3E}">
        <p14:creationId xmlns:p14="http://schemas.microsoft.com/office/powerpoint/2010/main" val="14684072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8299" y="78378"/>
            <a:ext cx="11693071" cy="848722"/>
          </a:xfrm>
        </p:spPr>
        <p:txBody>
          <a:bodyPr>
            <a:normAutofit/>
          </a:bodyPr>
          <a:lstStyle/>
          <a:p>
            <a:pPr algn="ctr"/>
            <a:r>
              <a:rPr lang="fr-FR" sz="3200" b="1" dirty="0" smtClean="0"/>
              <a:t>V.3. </a:t>
            </a:r>
            <a:r>
              <a:rPr lang="fr-FR" sz="3200" b="1" noProof="0" dirty="0" smtClean="0"/>
              <a:t>Quid </a:t>
            </a:r>
            <a:r>
              <a:rPr lang="fr-FR" sz="3200" b="1" noProof="0" dirty="0"/>
              <a:t>des investigateurs principaux absents de la réunion ?</a:t>
            </a:r>
          </a:p>
        </p:txBody>
      </p:sp>
      <p:sp>
        <p:nvSpPr>
          <p:cNvPr id="3" name="Espace réservé du contenu 2"/>
          <p:cNvSpPr>
            <a:spLocks noGrp="1"/>
          </p:cNvSpPr>
          <p:nvPr>
            <p:ph idx="1"/>
          </p:nvPr>
        </p:nvSpPr>
        <p:spPr>
          <a:xfrm>
            <a:off x="368299" y="831272"/>
            <a:ext cx="11546610" cy="5818909"/>
          </a:xfrm>
        </p:spPr>
        <p:txBody>
          <a:bodyPr>
            <a:noAutofit/>
          </a:bodyPr>
          <a:lstStyle/>
          <a:p>
            <a:pPr algn="just">
              <a:lnSpc>
                <a:spcPct val="150000"/>
              </a:lnSpc>
            </a:pPr>
            <a:r>
              <a:rPr lang="fr-FR" b="1" noProof="0" dirty="0"/>
              <a:t>Si l’IP vit à Kinshasa et n’a pas justifié son absence ou n’a pas envoyé son représentant</a:t>
            </a:r>
            <a:r>
              <a:rPr lang="fr-FR" noProof="0" dirty="0"/>
              <a:t>, le CER l’invite à venir défendre son protocole à la réunion du mois suivant.  </a:t>
            </a:r>
          </a:p>
          <a:p>
            <a:pPr algn="just">
              <a:lnSpc>
                <a:spcPct val="150000"/>
              </a:lnSpc>
            </a:pPr>
            <a:r>
              <a:rPr lang="fr-FR" b="1" noProof="0" dirty="0"/>
              <a:t>Si l’IP ne vit pas à Kinshasa </a:t>
            </a:r>
            <a:r>
              <a:rPr lang="fr-FR" noProof="0" dirty="0"/>
              <a:t>(à l’étranger ou en province), chaque membre envoie ses recommandations et décisions au Bureau.  Le secrétaire propose une lettre au président.  Dès qu’elle est signée, le secrétaire de l’ESP l’envoie par mail au concerné.</a:t>
            </a:r>
            <a:r>
              <a:rPr lang="fr-FR" b="1" noProof="0" dirty="0">
                <a:solidFill>
                  <a:srgbClr val="FF0000"/>
                </a:solidFill>
              </a:rPr>
              <a:t> </a:t>
            </a:r>
          </a:p>
          <a:p>
            <a:pPr marL="0" indent="0" algn="just">
              <a:lnSpc>
                <a:spcPct val="150000"/>
              </a:lnSpc>
              <a:buNone/>
            </a:pPr>
            <a:r>
              <a:rPr lang="fr-FR" b="1" noProof="0" dirty="0">
                <a:solidFill>
                  <a:srgbClr val="FF0000"/>
                </a:solidFill>
              </a:rPr>
              <a:t>Combien de temps faut-il attendre pour obtenir la réponse du CE?</a:t>
            </a:r>
          </a:p>
          <a:p>
            <a:pPr marL="514350" indent="-514350" algn="just">
              <a:lnSpc>
                <a:spcPct val="150000"/>
              </a:lnSpc>
              <a:buAutoNum type="arabicPeriod"/>
            </a:pPr>
            <a:endParaRPr lang="fr-FR" noProof="0" dirty="0"/>
          </a:p>
        </p:txBody>
      </p:sp>
    </p:spTree>
    <p:extLst>
      <p:ext uri="{BB962C8B-B14F-4D97-AF65-F5344CB8AC3E}">
        <p14:creationId xmlns:p14="http://schemas.microsoft.com/office/powerpoint/2010/main" val="13715701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26422"/>
            <a:ext cx="10515600" cy="714104"/>
          </a:xfrm>
        </p:spPr>
        <p:txBody>
          <a:bodyPr>
            <a:normAutofit/>
          </a:bodyPr>
          <a:lstStyle/>
          <a:p>
            <a:pPr algn="ctr"/>
            <a:r>
              <a:rPr lang="fr-FR" sz="3200" b="1" noProof="0" dirty="0" smtClean="0"/>
              <a:t>V.4. Communication </a:t>
            </a:r>
            <a:r>
              <a:rPr lang="fr-FR" sz="3200" b="1" noProof="0" dirty="0"/>
              <a:t>des décisions prises par le CER de l’ESPK</a:t>
            </a:r>
            <a:endParaRPr lang="fr-FR" sz="3200" noProof="0" dirty="0"/>
          </a:p>
        </p:txBody>
      </p:sp>
      <p:sp>
        <p:nvSpPr>
          <p:cNvPr id="3" name="Espace réservé du contenu 2"/>
          <p:cNvSpPr>
            <a:spLocks noGrp="1"/>
          </p:cNvSpPr>
          <p:nvPr>
            <p:ph idx="1"/>
          </p:nvPr>
        </p:nvSpPr>
        <p:spPr>
          <a:xfrm>
            <a:off x="240145" y="1206501"/>
            <a:ext cx="11757891" cy="4926444"/>
          </a:xfrm>
        </p:spPr>
        <p:txBody>
          <a:bodyPr>
            <a:noAutofit/>
          </a:bodyPr>
          <a:lstStyle/>
          <a:p>
            <a:pPr algn="just">
              <a:lnSpc>
                <a:spcPct val="150000"/>
              </a:lnSpc>
            </a:pPr>
            <a:r>
              <a:rPr lang="fr-FR" noProof="0" dirty="0"/>
              <a:t>Le CER communique ses décisions au demandeur par écrit dans les deux semaines qui suivent la date de la réunion au cours de laquelle la décision a été prise.  Avec toutes les procédures dès le dépôt du p</a:t>
            </a:r>
            <a:r>
              <a:rPr lang="fr-FR" b="1" noProof="0" dirty="0"/>
              <a:t>rotocole à examiner en réunion élargie</a:t>
            </a:r>
            <a:r>
              <a:rPr lang="fr-FR" noProof="0" dirty="0"/>
              <a:t>: </a:t>
            </a:r>
            <a:r>
              <a:rPr lang="fr-FR" b="1" noProof="0" dirty="0">
                <a:solidFill>
                  <a:srgbClr val="FF0000"/>
                </a:solidFill>
              </a:rPr>
              <a:t>1 mois</a:t>
            </a:r>
            <a:r>
              <a:rPr lang="fr-FR" noProof="0" dirty="0">
                <a:solidFill>
                  <a:srgbClr val="FF0000"/>
                </a:solidFill>
              </a:rPr>
              <a:t> maximum. </a:t>
            </a:r>
          </a:p>
          <a:p>
            <a:pPr algn="just">
              <a:lnSpc>
                <a:spcPct val="150000"/>
              </a:lnSpc>
            </a:pPr>
            <a:r>
              <a:rPr lang="fr-FR" noProof="0" dirty="0"/>
              <a:t>En cas d’urgence (Ebola), la réponse est donnée le même jour ou en 24 heures</a:t>
            </a:r>
          </a:p>
          <a:p>
            <a:pPr algn="just">
              <a:lnSpc>
                <a:spcPct val="150000"/>
              </a:lnSpc>
            </a:pPr>
            <a:r>
              <a:rPr lang="fr-FR" noProof="0" dirty="0"/>
              <a:t>Pour les p</a:t>
            </a:r>
            <a:r>
              <a:rPr lang="fr-FR" b="1" noProof="0" dirty="0"/>
              <a:t>rotocoles examinés par le bureau</a:t>
            </a:r>
            <a:r>
              <a:rPr lang="fr-FR" noProof="0" dirty="0"/>
              <a:t>: </a:t>
            </a:r>
            <a:r>
              <a:rPr lang="fr-FR" b="1" noProof="0" dirty="0">
                <a:solidFill>
                  <a:srgbClr val="FF0000"/>
                </a:solidFill>
              </a:rPr>
              <a:t>15 jours</a:t>
            </a:r>
            <a:r>
              <a:rPr lang="fr-FR" noProof="0" dirty="0"/>
              <a:t>. </a:t>
            </a:r>
          </a:p>
          <a:p>
            <a:pPr marL="0" indent="0" algn="just">
              <a:lnSpc>
                <a:spcPct val="150000"/>
              </a:lnSpc>
              <a:buNone/>
            </a:pPr>
            <a:endParaRPr lang="fr-FR" noProof="0" dirty="0"/>
          </a:p>
          <a:p>
            <a:pPr marL="0" indent="0" algn="just">
              <a:lnSpc>
                <a:spcPct val="150000"/>
              </a:lnSpc>
              <a:buNone/>
            </a:pPr>
            <a:endParaRPr lang="fr-FR" noProof="0" dirty="0"/>
          </a:p>
          <a:p>
            <a:pPr algn="just">
              <a:lnSpc>
                <a:spcPct val="150000"/>
              </a:lnSpc>
            </a:pPr>
            <a:endParaRPr lang="fr-FR" noProof="0" dirty="0"/>
          </a:p>
        </p:txBody>
      </p:sp>
    </p:spTree>
    <p:extLst>
      <p:ext uri="{BB962C8B-B14F-4D97-AF65-F5344CB8AC3E}">
        <p14:creationId xmlns:p14="http://schemas.microsoft.com/office/powerpoint/2010/main" val="20406569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783" y="260170"/>
            <a:ext cx="11922034" cy="1047930"/>
          </a:xfrm>
        </p:spPr>
        <p:txBody>
          <a:bodyPr>
            <a:noAutofit/>
          </a:bodyPr>
          <a:lstStyle/>
          <a:p>
            <a:pPr algn="ctr"/>
            <a:r>
              <a:rPr lang="fr-FR" sz="3200" b="1" noProof="0" dirty="0" smtClean="0"/>
              <a:t>V.5. Types </a:t>
            </a:r>
            <a:r>
              <a:rPr lang="fr-FR" sz="3200" b="1" noProof="0" dirty="0"/>
              <a:t>de dossiers</a:t>
            </a:r>
            <a:r>
              <a:rPr lang="fr-FR" sz="3200" noProof="0" dirty="0"/>
              <a:t> </a:t>
            </a:r>
            <a:r>
              <a:rPr lang="fr-FR" sz="3200" b="1" noProof="0" dirty="0"/>
              <a:t>évalués et d’approbations accordées par le CER de l’ESPK</a:t>
            </a:r>
            <a:endParaRPr lang="fr-FR" sz="3200" noProof="0" dirty="0"/>
          </a:p>
        </p:txBody>
      </p:sp>
      <p:sp>
        <p:nvSpPr>
          <p:cNvPr id="3" name="Espace réservé du contenu 2"/>
          <p:cNvSpPr>
            <a:spLocks noGrp="1"/>
          </p:cNvSpPr>
          <p:nvPr>
            <p:ph idx="1"/>
          </p:nvPr>
        </p:nvSpPr>
        <p:spPr>
          <a:xfrm>
            <a:off x="406399" y="1638300"/>
            <a:ext cx="11203709" cy="4716318"/>
          </a:xfrm>
        </p:spPr>
        <p:txBody>
          <a:bodyPr>
            <a:noAutofit/>
          </a:bodyPr>
          <a:lstStyle/>
          <a:p>
            <a:pPr algn="just">
              <a:lnSpc>
                <a:spcPct val="150000"/>
              </a:lnSpc>
            </a:pPr>
            <a:r>
              <a:rPr lang="fr-FR" b="1" noProof="0" dirty="0"/>
              <a:t>Dossiers</a:t>
            </a:r>
            <a:r>
              <a:rPr lang="fr-FR" noProof="0" dirty="0"/>
              <a:t> </a:t>
            </a:r>
            <a:r>
              <a:rPr lang="fr-FR" b="1" noProof="0" dirty="0"/>
              <a:t>évalués : </a:t>
            </a:r>
            <a:r>
              <a:rPr lang="fr-FR" noProof="0" dirty="0"/>
              <a:t>projets, mémoires de spécialisation ou de DEA, thèses de doctorat, articles scientifiques. </a:t>
            </a:r>
            <a:r>
              <a:rPr lang="fr-FR" b="1" noProof="0" dirty="0"/>
              <a:t> </a:t>
            </a:r>
          </a:p>
          <a:p>
            <a:pPr algn="just">
              <a:lnSpc>
                <a:spcPct val="150000"/>
              </a:lnSpc>
            </a:pPr>
            <a:r>
              <a:rPr lang="fr-FR" b="1" noProof="0" dirty="0"/>
              <a:t>Approbations accordées : </a:t>
            </a:r>
          </a:p>
          <a:p>
            <a:pPr algn="just">
              <a:lnSpc>
                <a:spcPct val="150000"/>
              </a:lnSpc>
            </a:pPr>
            <a:r>
              <a:rPr lang="fr-FR" noProof="0" dirty="0"/>
              <a:t>d’un protocole par le Comité (la plénière) ou son bureau selon le cas;</a:t>
            </a:r>
          </a:p>
          <a:p>
            <a:pPr algn="just">
              <a:lnSpc>
                <a:spcPct val="150000"/>
              </a:lnSpc>
            </a:pPr>
            <a:r>
              <a:rPr lang="fr-FR" noProof="0" dirty="0"/>
              <a:t>amendements, modifications apportés au protocole </a:t>
            </a:r>
            <a:r>
              <a:rPr lang="fr-FR" noProof="0" dirty="0" smtClean="0"/>
              <a:t>(Bureau</a:t>
            </a:r>
            <a:r>
              <a:rPr lang="fr-FR" noProof="0" dirty="0"/>
              <a:t>) ;</a:t>
            </a:r>
          </a:p>
          <a:p>
            <a:pPr algn="just">
              <a:lnSpc>
                <a:spcPct val="150000"/>
              </a:lnSpc>
            </a:pPr>
            <a:r>
              <a:rPr lang="fr-FR" noProof="0" dirty="0"/>
              <a:t>prolongation ou renouvellement de l’approbation d’une </a:t>
            </a:r>
            <a:r>
              <a:rPr lang="fr-FR" noProof="0" dirty="0" smtClean="0"/>
              <a:t>étude (Bureau).</a:t>
            </a:r>
            <a:endParaRPr lang="fr-FR" noProof="0" dirty="0"/>
          </a:p>
          <a:p>
            <a:pPr algn="just">
              <a:lnSpc>
                <a:spcPct val="150000"/>
              </a:lnSpc>
            </a:pPr>
            <a:endParaRPr lang="fr-FR" noProof="0" dirty="0"/>
          </a:p>
          <a:p>
            <a:pPr marL="0" indent="0" algn="just">
              <a:lnSpc>
                <a:spcPct val="150000"/>
              </a:lnSpc>
              <a:buNone/>
            </a:pPr>
            <a:r>
              <a:rPr lang="fr-FR" noProof="0" dirty="0"/>
              <a:t> </a:t>
            </a:r>
          </a:p>
        </p:txBody>
      </p:sp>
    </p:spTree>
    <p:extLst>
      <p:ext uri="{BB962C8B-B14F-4D97-AF65-F5344CB8AC3E}">
        <p14:creationId xmlns:p14="http://schemas.microsoft.com/office/powerpoint/2010/main" val="39424510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363" y="83127"/>
            <a:ext cx="12034982" cy="1089891"/>
          </a:xfrm>
        </p:spPr>
        <p:txBody>
          <a:bodyPr>
            <a:normAutofit/>
          </a:bodyPr>
          <a:lstStyle/>
          <a:p>
            <a:pPr algn="ctr"/>
            <a:r>
              <a:rPr lang="fr-FR" sz="3600" b="1" noProof="0" dirty="0" smtClean="0"/>
              <a:t>V.6. Protocoles </a:t>
            </a:r>
            <a:r>
              <a:rPr lang="fr-FR" sz="3600" b="1" noProof="0" dirty="0"/>
              <a:t>soumis au CER de l’ESPK : janvier - 20 août 2018</a:t>
            </a:r>
            <a:endParaRPr lang="fr-FR" sz="3600" noProof="0" dirty="0"/>
          </a:p>
        </p:txBody>
      </p:sp>
      <p:graphicFrame>
        <p:nvGraphicFramePr>
          <p:cNvPr id="4" name="Espace réservé du contenu 3"/>
          <p:cNvGraphicFramePr>
            <a:graphicFrameLocks noGrp="1"/>
          </p:cNvGraphicFramePr>
          <p:nvPr>
            <p:ph idx="1"/>
            <p:extLst/>
          </p:nvPr>
        </p:nvGraphicFramePr>
        <p:xfrm>
          <a:off x="294640" y="1036320"/>
          <a:ext cx="11125200" cy="5504179"/>
        </p:xfrm>
        <a:graphic>
          <a:graphicData uri="http://schemas.openxmlformats.org/drawingml/2006/table">
            <a:tbl>
              <a:tblPr firstRow="1" bandRow="1">
                <a:tableStyleId>{5C22544A-7EE6-4342-B048-85BDC9FD1C3A}</a:tableStyleId>
              </a:tblPr>
              <a:tblGrid>
                <a:gridCol w="2030549">
                  <a:extLst>
                    <a:ext uri="{9D8B030D-6E8A-4147-A177-3AD203B41FA5}">
                      <a16:colId xmlns:a16="http://schemas.microsoft.com/office/drawing/2014/main" val="3883634611"/>
                    </a:ext>
                  </a:extLst>
                </a:gridCol>
                <a:gridCol w="646957">
                  <a:extLst>
                    <a:ext uri="{9D8B030D-6E8A-4147-A177-3AD203B41FA5}">
                      <a16:colId xmlns:a16="http://schemas.microsoft.com/office/drawing/2014/main" val="1980828060"/>
                    </a:ext>
                  </a:extLst>
                </a:gridCol>
                <a:gridCol w="8447694">
                  <a:extLst>
                    <a:ext uri="{9D8B030D-6E8A-4147-A177-3AD203B41FA5}">
                      <a16:colId xmlns:a16="http://schemas.microsoft.com/office/drawing/2014/main" val="4103672941"/>
                    </a:ext>
                  </a:extLst>
                </a:gridCol>
              </a:tblGrid>
              <a:tr h="170024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dirty="0">
                          <a:solidFill>
                            <a:schemeClr val="tx1"/>
                          </a:solidFill>
                        </a:rPr>
                        <a:t>Nombre total des protocoles</a:t>
                      </a:r>
                    </a:p>
                    <a:p>
                      <a:pPr algn="just"/>
                      <a:endParaRPr lang="fr-BE" sz="2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b="0" dirty="0">
                          <a:solidFill>
                            <a:srgbClr val="FF0000"/>
                          </a:solidFill>
                        </a:rPr>
                        <a:t>98</a:t>
                      </a:r>
                      <a:r>
                        <a:rPr lang="fr-BE" sz="2400" dirty="0"/>
                        <a:t> </a:t>
                      </a:r>
                    </a:p>
                    <a:p>
                      <a:pPr algn="just"/>
                      <a:endParaRPr lang="fr-BE" sz="2400" dirty="0"/>
                    </a:p>
                  </a:txBody>
                  <a:tcPr>
                    <a:solidFill>
                      <a:srgbClr val="FFFF00"/>
                    </a:solidFill>
                  </a:tcPr>
                </a:tc>
                <a:tc>
                  <a:txBody>
                    <a:bodyPr/>
                    <a:lstStyle/>
                    <a:p>
                      <a:pPr algn="just"/>
                      <a:r>
                        <a:rPr lang="fr-BE" sz="2400" b="0" baseline="0" dirty="0">
                          <a:solidFill>
                            <a:schemeClr val="tx1"/>
                          </a:solidFill>
                        </a:rPr>
                        <a:t>protocoles soumis deux ou trois fois au CE pour leurs amendements ou modifications  </a:t>
                      </a:r>
                      <a:endParaRPr lang="fr-BE" sz="2400" b="0" dirty="0">
                        <a:solidFill>
                          <a:schemeClr val="tx1"/>
                        </a:solidFill>
                      </a:endParaRPr>
                    </a:p>
                  </a:txBody>
                  <a:tcPr/>
                </a:tc>
                <a:extLst>
                  <a:ext uri="{0D108BD9-81ED-4DB2-BD59-A6C34878D82A}">
                    <a16:rowId xmlns:a16="http://schemas.microsoft.com/office/drawing/2014/main" val="1978311533"/>
                  </a:ext>
                </a:extLst>
              </a:tr>
              <a:tr h="210369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b="1" dirty="0"/>
                        <a:t>Avis favorables</a:t>
                      </a:r>
                    </a:p>
                  </a:txBody>
                  <a:tcPr/>
                </a:tc>
                <a:tc>
                  <a:txBody>
                    <a:bodyPr/>
                    <a:lstStyle/>
                    <a:p>
                      <a:pPr algn="just"/>
                      <a:r>
                        <a:rPr lang="fr-BE" sz="2400" b="1" dirty="0">
                          <a:solidFill>
                            <a:srgbClr val="FF0000"/>
                          </a:solidFill>
                        </a:rPr>
                        <a:t>61</a:t>
                      </a:r>
                    </a:p>
                  </a:txBody>
                  <a:tcPr>
                    <a:solidFill>
                      <a:srgbClr val="FFFF00"/>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dirty="0"/>
                        <a:t>Seuls 9 protocoles étaient</a:t>
                      </a:r>
                      <a:r>
                        <a:rPr lang="fr-BE" sz="2400" baseline="0" dirty="0"/>
                        <a:t> approuvés sans remarques ; 41 après amendements ; 9 approbations à titre compassionnel et 2 à </a:t>
                      </a:r>
                      <a:r>
                        <a:rPr lang="fr-BE" sz="2400" baseline="0" dirty="0" smtClean="0"/>
                        <a:t>titre humanitaire </a:t>
                      </a:r>
                      <a:r>
                        <a:rPr lang="fr-BE" sz="2400" baseline="0" dirty="0"/>
                        <a:t>(cas d’Ebola).  Les 2 posaient le problème éthique de consentement éclairé/assentiment + traduction en langues locales.</a:t>
                      </a:r>
                      <a:endParaRPr lang="fr-BE" sz="2400" dirty="0"/>
                    </a:p>
                  </a:txBody>
                  <a:tcPr/>
                </a:tc>
                <a:extLst>
                  <a:ext uri="{0D108BD9-81ED-4DB2-BD59-A6C34878D82A}">
                    <a16:rowId xmlns:a16="http://schemas.microsoft.com/office/drawing/2014/main" val="4177942692"/>
                  </a:ext>
                </a:extLst>
              </a:tr>
              <a:tr h="170024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b="1" dirty="0"/>
                        <a:t>Avis défavorables</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2400" b="0" dirty="0">
                          <a:solidFill>
                            <a:srgbClr val="FF0000"/>
                          </a:solidFill>
                        </a:rPr>
                        <a:t>37</a:t>
                      </a:r>
                    </a:p>
                  </a:txBody>
                  <a:tcPr>
                    <a:solidFill>
                      <a:srgbClr val="FFFF00"/>
                    </a:solidFill>
                  </a:tcPr>
                </a:tc>
                <a:tc>
                  <a:txBody>
                    <a:bodyPr/>
                    <a:lstStyle/>
                    <a:p>
                      <a:pPr algn="just"/>
                      <a:r>
                        <a:rPr lang="fr-BE" sz="2400" baseline="0" dirty="0"/>
                        <a:t>Un protocole peut avoir 2 ou 3 problèmes justifiant l’avis défavorable.  Dans l’ensemble: </a:t>
                      </a:r>
                      <a:r>
                        <a:rPr lang="fr-BE" sz="2400" dirty="0"/>
                        <a:t>31 </a:t>
                      </a:r>
                      <a:r>
                        <a:rPr lang="fr-BE" sz="2400" baseline="0" dirty="0"/>
                        <a:t>é</a:t>
                      </a:r>
                      <a:r>
                        <a:rPr lang="fr-BE" sz="2400" dirty="0"/>
                        <a:t>taient d’ordre </a:t>
                      </a:r>
                      <a:r>
                        <a:rPr lang="fr-BE" sz="2400" baseline="0" dirty="0"/>
                        <a:t>éthique ; 20 de méthodologie; 8 d’actualisation du chronogramme et 2 du manque de rapport d’activités. </a:t>
                      </a:r>
                      <a:endParaRPr lang="fr-BE" sz="2400" dirty="0"/>
                    </a:p>
                  </a:txBody>
                  <a:tcPr/>
                </a:tc>
                <a:extLst>
                  <a:ext uri="{0D108BD9-81ED-4DB2-BD59-A6C34878D82A}">
                    <a16:rowId xmlns:a16="http://schemas.microsoft.com/office/drawing/2014/main" val="1274195078"/>
                  </a:ext>
                </a:extLst>
              </a:tr>
            </a:tbl>
          </a:graphicData>
        </a:graphic>
      </p:graphicFrame>
    </p:spTree>
    <p:extLst>
      <p:ext uri="{BB962C8B-B14F-4D97-AF65-F5344CB8AC3E}">
        <p14:creationId xmlns:p14="http://schemas.microsoft.com/office/powerpoint/2010/main" val="2187486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82880"/>
            <a:ext cx="10515600" cy="740230"/>
          </a:xfrm>
        </p:spPr>
        <p:txBody>
          <a:bodyPr>
            <a:normAutofit/>
          </a:bodyPr>
          <a:lstStyle/>
          <a:p>
            <a:pPr algn="ctr"/>
            <a:r>
              <a:rPr lang="fr-FR" sz="3200" b="1" noProof="0" dirty="0" smtClean="0">
                <a:solidFill>
                  <a:srgbClr val="00B050"/>
                </a:solidFill>
              </a:rPr>
              <a:t>I. Création </a:t>
            </a:r>
            <a:r>
              <a:rPr lang="fr-FR" sz="3200" b="1" noProof="0" dirty="0">
                <a:solidFill>
                  <a:srgbClr val="00B050"/>
                </a:solidFill>
              </a:rPr>
              <a:t>et origine du CER de l’ESPK</a:t>
            </a:r>
          </a:p>
        </p:txBody>
      </p:sp>
      <p:sp>
        <p:nvSpPr>
          <p:cNvPr id="3" name="Espace réservé du contenu 2"/>
          <p:cNvSpPr>
            <a:spLocks noGrp="1"/>
          </p:cNvSpPr>
          <p:nvPr>
            <p:ph idx="1"/>
          </p:nvPr>
        </p:nvSpPr>
        <p:spPr>
          <a:xfrm>
            <a:off x="701964" y="1025236"/>
            <a:ext cx="10372436" cy="5708073"/>
          </a:xfrm>
        </p:spPr>
        <p:txBody>
          <a:bodyPr>
            <a:noAutofit/>
          </a:bodyPr>
          <a:lstStyle/>
          <a:p>
            <a:pPr marL="0" indent="0" algn="just">
              <a:buNone/>
            </a:pPr>
            <a:r>
              <a:rPr lang="fr-FR" noProof="0" dirty="0"/>
              <a:t>Quand, comment et par qui le CER de l’ESPK a été créé? </a:t>
            </a:r>
          </a:p>
          <a:p>
            <a:pPr marL="0" indent="0" algn="just">
              <a:buNone/>
            </a:pPr>
            <a:endParaRPr lang="fr-FR" noProof="0" dirty="0"/>
          </a:p>
          <a:p>
            <a:pPr algn="just"/>
            <a:r>
              <a:rPr lang="fr-FR" noProof="0" dirty="0"/>
              <a:t>L’origine et la nécessité du CER de l’ESPK </a:t>
            </a:r>
            <a:r>
              <a:rPr lang="fr-FR" b="1" noProof="0" dirty="0" smtClean="0">
                <a:solidFill>
                  <a:srgbClr val="FF0000"/>
                </a:solidFill>
              </a:rPr>
              <a:t>viennent </a:t>
            </a:r>
            <a:r>
              <a:rPr lang="fr-FR" b="1" noProof="0" dirty="0">
                <a:solidFill>
                  <a:srgbClr val="FF0000"/>
                </a:solidFill>
              </a:rPr>
              <a:t>de l’extérieur</a:t>
            </a:r>
            <a:r>
              <a:rPr lang="fr-FR" noProof="0" dirty="0"/>
              <a:t>. </a:t>
            </a:r>
            <a:r>
              <a:rPr lang="fr-FR" noProof="0" dirty="0" smtClean="0"/>
              <a:t> </a:t>
            </a:r>
            <a:endParaRPr lang="fr-FR" noProof="0" dirty="0"/>
          </a:p>
          <a:p>
            <a:pPr marL="0" indent="0" algn="just">
              <a:buNone/>
            </a:pPr>
            <a:endParaRPr lang="fr-FR" noProof="0" dirty="0" smtClean="0"/>
          </a:p>
          <a:p>
            <a:pPr algn="just"/>
            <a:r>
              <a:rPr lang="fr-FR" noProof="0" dirty="0" smtClean="0"/>
              <a:t>Ce </a:t>
            </a:r>
            <a:r>
              <a:rPr lang="fr-FR" noProof="0" dirty="0"/>
              <a:t>CER a été créé par la </a:t>
            </a:r>
            <a:r>
              <a:rPr lang="fr-FR" b="1" noProof="0" dirty="0">
                <a:solidFill>
                  <a:srgbClr val="FF0000"/>
                </a:solidFill>
              </a:rPr>
              <a:t>nécessité d’interlocuteur valable</a:t>
            </a:r>
            <a:r>
              <a:rPr lang="fr-FR" noProof="0" dirty="0"/>
              <a:t> </a:t>
            </a:r>
            <a:r>
              <a:rPr lang="fr-FR" noProof="0" dirty="0" smtClean="0"/>
              <a:t>:</a:t>
            </a:r>
          </a:p>
          <a:p>
            <a:pPr marL="0" indent="0" algn="just">
              <a:buNone/>
            </a:pPr>
            <a:r>
              <a:rPr lang="fr-FR" noProof="0" dirty="0" smtClean="0"/>
              <a:t> </a:t>
            </a:r>
            <a:r>
              <a:rPr lang="fr-FR" noProof="0" dirty="0"/>
              <a:t>des chercheurs étrangers qui venaient avec une autorisation de leurs CER sous condition d’avoir une approbation d’un CER </a:t>
            </a:r>
            <a:r>
              <a:rPr lang="fr-FR" noProof="0" dirty="0" smtClean="0"/>
              <a:t>local.</a:t>
            </a:r>
          </a:p>
          <a:p>
            <a:pPr marL="0" indent="0" algn="just">
              <a:buNone/>
            </a:pPr>
            <a:r>
              <a:rPr lang="fr-FR" noProof="0" dirty="0" smtClean="0"/>
              <a:t>Comme </a:t>
            </a:r>
            <a:r>
              <a:rPr lang="fr-FR" noProof="0" dirty="0"/>
              <a:t>les universités américaines avaient des contacts avec l’ESPK, ils ont sollicité l’Ecole d’en créer un afin de permettre leurs recherches collaboratives. </a:t>
            </a:r>
            <a:endParaRPr lang="fr-FR" noProof="0" dirty="0" smtClean="0"/>
          </a:p>
          <a:p>
            <a:pPr marL="0" indent="0" algn="just">
              <a:buNone/>
            </a:pPr>
            <a:r>
              <a:rPr lang="fr-FR" dirty="0" smtClean="0"/>
              <a:t>		Ainsi, </a:t>
            </a:r>
            <a:r>
              <a:rPr lang="fr-BE" dirty="0" smtClean="0"/>
              <a:t>avec </a:t>
            </a:r>
            <a:r>
              <a:rPr lang="fr-BE" b="1" dirty="0" smtClean="0">
                <a:solidFill>
                  <a:srgbClr val="FF0000"/>
                </a:solidFill>
              </a:rPr>
              <a:t>l’appui des partenaires dont l’UNC</a:t>
            </a:r>
            <a:r>
              <a:rPr lang="fr-BE" dirty="0" smtClean="0"/>
              <a:t>, le CER et 			le CIBAF furent créés.</a:t>
            </a:r>
            <a:endParaRPr lang="fr-FR" noProof="0" dirty="0"/>
          </a:p>
        </p:txBody>
      </p:sp>
    </p:spTree>
    <p:extLst>
      <p:ext uri="{BB962C8B-B14F-4D97-AF65-F5344CB8AC3E}">
        <p14:creationId xmlns:p14="http://schemas.microsoft.com/office/powerpoint/2010/main" val="40462363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377" y="104503"/>
            <a:ext cx="12043953" cy="531223"/>
          </a:xfrm>
        </p:spPr>
        <p:txBody>
          <a:bodyPr>
            <a:normAutofit fontScale="90000"/>
          </a:bodyPr>
          <a:lstStyle/>
          <a:p>
            <a:pPr algn="ctr"/>
            <a:r>
              <a:rPr lang="fr-FR" sz="4000" b="1" noProof="0" dirty="0" smtClean="0"/>
              <a:t>V.6. Protocoles </a:t>
            </a:r>
            <a:r>
              <a:rPr lang="fr-FR" sz="4000" b="1" noProof="0" dirty="0"/>
              <a:t>soumis par mois: de janvier au 20 août 2018</a:t>
            </a:r>
            <a:endParaRPr lang="fr-FR" sz="4000" noProof="0" dirty="0"/>
          </a:p>
        </p:txBody>
      </p:sp>
      <p:graphicFrame>
        <p:nvGraphicFramePr>
          <p:cNvPr id="4" name="Espace réservé du contenu 3"/>
          <p:cNvGraphicFramePr>
            <a:graphicFrameLocks noGrp="1"/>
          </p:cNvGraphicFramePr>
          <p:nvPr>
            <p:ph idx="1"/>
            <p:extLst/>
          </p:nvPr>
        </p:nvGraphicFramePr>
        <p:xfrm>
          <a:off x="698500" y="635724"/>
          <a:ext cx="10655300" cy="6126480"/>
        </p:xfrm>
        <a:graphic>
          <a:graphicData uri="http://schemas.openxmlformats.org/drawingml/2006/table">
            <a:tbl>
              <a:tblPr firstRow="1" bandRow="1">
                <a:tableStyleId>{5C22544A-7EE6-4342-B048-85BDC9FD1C3A}</a:tableStyleId>
              </a:tblPr>
              <a:tblGrid>
                <a:gridCol w="2663825">
                  <a:extLst>
                    <a:ext uri="{9D8B030D-6E8A-4147-A177-3AD203B41FA5}">
                      <a16:colId xmlns:a16="http://schemas.microsoft.com/office/drawing/2014/main" val="3007403098"/>
                    </a:ext>
                  </a:extLst>
                </a:gridCol>
                <a:gridCol w="2663825">
                  <a:extLst>
                    <a:ext uri="{9D8B030D-6E8A-4147-A177-3AD203B41FA5}">
                      <a16:colId xmlns:a16="http://schemas.microsoft.com/office/drawing/2014/main" val="812205194"/>
                    </a:ext>
                  </a:extLst>
                </a:gridCol>
                <a:gridCol w="2663825">
                  <a:extLst>
                    <a:ext uri="{9D8B030D-6E8A-4147-A177-3AD203B41FA5}">
                      <a16:colId xmlns:a16="http://schemas.microsoft.com/office/drawing/2014/main" val="2940519115"/>
                    </a:ext>
                  </a:extLst>
                </a:gridCol>
                <a:gridCol w="2663825">
                  <a:extLst>
                    <a:ext uri="{9D8B030D-6E8A-4147-A177-3AD203B41FA5}">
                      <a16:colId xmlns:a16="http://schemas.microsoft.com/office/drawing/2014/main" val="4222441142"/>
                    </a:ext>
                  </a:extLst>
                </a:gridCol>
              </a:tblGrid>
              <a:tr h="893058">
                <a:tc>
                  <a:txBody>
                    <a:bodyPr/>
                    <a:lstStyle/>
                    <a:p>
                      <a:pPr algn="ctr"/>
                      <a:r>
                        <a:rPr lang="fr-BE" sz="2800" dirty="0">
                          <a:solidFill>
                            <a:schemeClr val="tx1"/>
                          </a:solidFill>
                        </a:rPr>
                        <a:t>Mois</a:t>
                      </a:r>
                    </a:p>
                  </a:txBody>
                  <a:tcPr/>
                </a:tc>
                <a:tc>
                  <a:txBody>
                    <a:bodyPr/>
                    <a:lstStyle/>
                    <a:p>
                      <a:pPr algn="ctr"/>
                      <a:r>
                        <a:rPr lang="fr-BE" sz="2800" dirty="0">
                          <a:solidFill>
                            <a:schemeClr val="tx1"/>
                          </a:solidFill>
                        </a:rPr>
                        <a:t>Nombre de protocoles</a:t>
                      </a:r>
                    </a:p>
                  </a:txBody>
                  <a:tcPr/>
                </a:tc>
                <a:tc>
                  <a:txBody>
                    <a:bodyPr/>
                    <a:lstStyle/>
                    <a:p>
                      <a:pPr algn="ctr"/>
                      <a:r>
                        <a:rPr lang="fr-BE" sz="2800" dirty="0">
                          <a:solidFill>
                            <a:schemeClr val="tx1"/>
                          </a:solidFill>
                        </a:rPr>
                        <a:t>Avis favorables</a:t>
                      </a:r>
                    </a:p>
                  </a:txBody>
                  <a:tcPr/>
                </a:tc>
                <a:tc>
                  <a:txBody>
                    <a:bodyPr/>
                    <a:lstStyle/>
                    <a:p>
                      <a:pPr algn="ctr"/>
                      <a:r>
                        <a:rPr lang="fr-BE" sz="2800" dirty="0">
                          <a:solidFill>
                            <a:schemeClr val="tx1"/>
                          </a:solidFill>
                        </a:rPr>
                        <a:t>Avis défavorables</a:t>
                      </a:r>
                    </a:p>
                  </a:txBody>
                  <a:tcPr/>
                </a:tc>
                <a:extLst>
                  <a:ext uri="{0D108BD9-81ED-4DB2-BD59-A6C34878D82A}">
                    <a16:rowId xmlns:a16="http://schemas.microsoft.com/office/drawing/2014/main" val="3849759777"/>
                  </a:ext>
                </a:extLst>
              </a:tr>
              <a:tr h="489742">
                <a:tc>
                  <a:txBody>
                    <a:bodyPr/>
                    <a:lstStyle/>
                    <a:p>
                      <a:pPr algn="ctr"/>
                      <a:r>
                        <a:rPr lang="fr-BE" sz="2800" dirty="0"/>
                        <a:t>Janvier</a:t>
                      </a:r>
                    </a:p>
                  </a:txBody>
                  <a:tcPr/>
                </a:tc>
                <a:tc>
                  <a:txBody>
                    <a:bodyPr/>
                    <a:lstStyle/>
                    <a:p>
                      <a:pPr algn="ctr"/>
                      <a:r>
                        <a:rPr lang="fr-BE" sz="2800" dirty="0"/>
                        <a:t>5</a:t>
                      </a:r>
                    </a:p>
                  </a:txBody>
                  <a:tcPr/>
                </a:tc>
                <a:tc>
                  <a:txBody>
                    <a:bodyPr/>
                    <a:lstStyle/>
                    <a:p>
                      <a:pPr algn="ctr"/>
                      <a:r>
                        <a:rPr lang="fr-BE" sz="2800" dirty="0"/>
                        <a:t>5</a:t>
                      </a:r>
                    </a:p>
                  </a:txBody>
                  <a:tcPr/>
                </a:tc>
                <a:tc>
                  <a:txBody>
                    <a:bodyPr/>
                    <a:lstStyle/>
                    <a:p>
                      <a:pPr algn="ctr"/>
                      <a:r>
                        <a:rPr lang="fr-BE" sz="2800" dirty="0"/>
                        <a:t>0</a:t>
                      </a:r>
                    </a:p>
                  </a:txBody>
                  <a:tcPr/>
                </a:tc>
                <a:extLst>
                  <a:ext uri="{0D108BD9-81ED-4DB2-BD59-A6C34878D82A}">
                    <a16:rowId xmlns:a16="http://schemas.microsoft.com/office/drawing/2014/main" val="1413811083"/>
                  </a:ext>
                </a:extLst>
              </a:tr>
              <a:tr h="489742">
                <a:tc>
                  <a:txBody>
                    <a:bodyPr/>
                    <a:lstStyle/>
                    <a:p>
                      <a:pPr algn="ctr"/>
                      <a:r>
                        <a:rPr lang="fr-BE" sz="2800" dirty="0"/>
                        <a:t>Février</a:t>
                      </a:r>
                    </a:p>
                  </a:txBody>
                  <a:tcPr/>
                </a:tc>
                <a:tc>
                  <a:txBody>
                    <a:bodyPr/>
                    <a:lstStyle/>
                    <a:p>
                      <a:pPr algn="ctr"/>
                      <a:r>
                        <a:rPr lang="fr-BE" sz="2800" dirty="0"/>
                        <a:t>7</a:t>
                      </a:r>
                    </a:p>
                  </a:txBody>
                  <a:tcPr/>
                </a:tc>
                <a:tc>
                  <a:txBody>
                    <a:bodyPr/>
                    <a:lstStyle/>
                    <a:p>
                      <a:pPr algn="ctr"/>
                      <a:r>
                        <a:rPr lang="fr-BE" sz="2800" dirty="0"/>
                        <a:t>7</a:t>
                      </a:r>
                    </a:p>
                  </a:txBody>
                  <a:tcPr/>
                </a:tc>
                <a:tc>
                  <a:txBody>
                    <a:bodyPr/>
                    <a:lstStyle/>
                    <a:p>
                      <a:pPr algn="ctr"/>
                      <a:r>
                        <a:rPr lang="fr-BE" sz="2800" dirty="0"/>
                        <a:t>0</a:t>
                      </a:r>
                    </a:p>
                  </a:txBody>
                  <a:tcPr/>
                </a:tc>
                <a:extLst>
                  <a:ext uri="{0D108BD9-81ED-4DB2-BD59-A6C34878D82A}">
                    <a16:rowId xmlns:a16="http://schemas.microsoft.com/office/drawing/2014/main" val="3300964155"/>
                  </a:ext>
                </a:extLst>
              </a:tr>
              <a:tr h="489742">
                <a:tc>
                  <a:txBody>
                    <a:bodyPr/>
                    <a:lstStyle/>
                    <a:p>
                      <a:pPr algn="ctr"/>
                      <a:r>
                        <a:rPr lang="fr-BE" sz="2800" dirty="0"/>
                        <a:t>Mars</a:t>
                      </a:r>
                    </a:p>
                  </a:txBody>
                  <a:tcPr/>
                </a:tc>
                <a:tc>
                  <a:txBody>
                    <a:bodyPr/>
                    <a:lstStyle/>
                    <a:p>
                      <a:pPr algn="ctr"/>
                      <a:r>
                        <a:rPr lang="fr-BE" sz="2800" dirty="0"/>
                        <a:t>18</a:t>
                      </a:r>
                    </a:p>
                  </a:txBody>
                  <a:tcPr/>
                </a:tc>
                <a:tc>
                  <a:txBody>
                    <a:bodyPr/>
                    <a:lstStyle/>
                    <a:p>
                      <a:pPr algn="ctr"/>
                      <a:r>
                        <a:rPr lang="fr-BE" sz="2800" dirty="0"/>
                        <a:t>9</a:t>
                      </a:r>
                    </a:p>
                  </a:txBody>
                  <a:tcPr/>
                </a:tc>
                <a:tc>
                  <a:txBody>
                    <a:bodyPr/>
                    <a:lstStyle/>
                    <a:p>
                      <a:pPr algn="ctr"/>
                      <a:r>
                        <a:rPr lang="fr-BE" sz="2800" dirty="0"/>
                        <a:t>9</a:t>
                      </a:r>
                    </a:p>
                  </a:txBody>
                  <a:tcPr/>
                </a:tc>
                <a:extLst>
                  <a:ext uri="{0D108BD9-81ED-4DB2-BD59-A6C34878D82A}">
                    <a16:rowId xmlns:a16="http://schemas.microsoft.com/office/drawing/2014/main" val="921839318"/>
                  </a:ext>
                </a:extLst>
              </a:tr>
              <a:tr h="489742">
                <a:tc>
                  <a:txBody>
                    <a:bodyPr/>
                    <a:lstStyle/>
                    <a:p>
                      <a:pPr algn="ctr"/>
                      <a:r>
                        <a:rPr lang="fr-BE" sz="2800" dirty="0"/>
                        <a:t>Avril</a:t>
                      </a:r>
                    </a:p>
                  </a:txBody>
                  <a:tcPr/>
                </a:tc>
                <a:tc>
                  <a:txBody>
                    <a:bodyPr/>
                    <a:lstStyle/>
                    <a:p>
                      <a:pPr algn="ctr"/>
                      <a:r>
                        <a:rPr lang="fr-BE" sz="2800" dirty="0"/>
                        <a:t>15</a:t>
                      </a:r>
                    </a:p>
                  </a:txBody>
                  <a:tcPr/>
                </a:tc>
                <a:tc>
                  <a:txBody>
                    <a:bodyPr/>
                    <a:lstStyle/>
                    <a:p>
                      <a:pPr algn="ctr"/>
                      <a:r>
                        <a:rPr lang="fr-BE" sz="2800" dirty="0"/>
                        <a:t>7</a:t>
                      </a:r>
                    </a:p>
                  </a:txBody>
                  <a:tcPr/>
                </a:tc>
                <a:tc>
                  <a:txBody>
                    <a:bodyPr/>
                    <a:lstStyle/>
                    <a:p>
                      <a:pPr algn="ctr"/>
                      <a:r>
                        <a:rPr lang="fr-BE" sz="2800" dirty="0"/>
                        <a:t>8</a:t>
                      </a:r>
                    </a:p>
                  </a:txBody>
                  <a:tcPr/>
                </a:tc>
                <a:extLst>
                  <a:ext uri="{0D108BD9-81ED-4DB2-BD59-A6C34878D82A}">
                    <a16:rowId xmlns:a16="http://schemas.microsoft.com/office/drawing/2014/main" val="2603617479"/>
                  </a:ext>
                </a:extLst>
              </a:tr>
              <a:tr h="489742">
                <a:tc>
                  <a:txBody>
                    <a:bodyPr/>
                    <a:lstStyle/>
                    <a:p>
                      <a:pPr algn="ctr"/>
                      <a:r>
                        <a:rPr lang="fr-BE" sz="2800" dirty="0"/>
                        <a:t>Mai</a:t>
                      </a:r>
                    </a:p>
                  </a:txBody>
                  <a:tcPr/>
                </a:tc>
                <a:tc>
                  <a:txBody>
                    <a:bodyPr/>
                    <a:lstStyle/>
                    <a:p>
                      <a:pPr algn="ctr"/>
                      <a:r>
                        <a:rPr lang="fr-BE" sz="2800" dirty="0"/>
                        <a:t>14</a:t>
                      </a:r>
                    </a:p>
                  </a:txBody>
                  <a:tcPr/>
                </a:tc>
                <a:tc>
                  <a:txBody>
                    <a:bodyPr/>
                    <a:lstStyle/>
                    <a:p>
                      <a:pPr algn="ctr"/>
                      <a:r>
                        <a:rPr lang="fr-BE" sz="2800" dirty="0"/>
                        <a:t>8</a:t>
                      </a:r>
                    </a:p>
                  </a:txBody>
                  <a:tcPr/>
                </a:tc>
                <a:tc>
                  <a:txBody>
                    <a:bodyPr/>
                    <a:lstStyle/>
                    <a:p>
                      <a:pPr algn="ctr"/>
                      <a:r>
                        <a:rPr lang="fr-BE" sz="2800" dirty="0"/>
                        <a:t>6</a:t>
                      </a:r>
                    </a:p>
                  </a:txBody>
                  <a:tcPr/>
                </a:tc>
                <a:extLst>
                  <a:ext uri="{0D108BD9-81ED-4DB2-BD59-A6C34878D82A}">
                    <a16:rowId xmlns:a16="http://schemas.microsoft.com/office/drawing/2014/main" val="457777999"/>
                  </a:ext>
                </a:extLst>
              </a:tr>
              <a:tr h="489742">
                <a:tc>
                  <a:txBody>
                    <a:bodyPr/>
                    <a:lstStyle/>
                    <a:p>
                      <a:pPr algn="ctr"/>
                      <a:r>
                        <a:rPr lang="fr-BE" sz="2800" dirty="0"/>
                        <a:t>Juin</a:t>
                      </a:r>
                    </a:p>
                  </a:txBody>
                  <a:tcPr/>
                </a:tc>
                <a:tc>
                  <a:txBody>
                    <a:bodyPr/>
                    <a:lstStyle/>
                    <a:p>
                      <a:pPr algn="ctr"/>
                      <a:r>
                        <a:rPr lang="fr-BE" sz="2800" dirty="0"/>
                        <a:t>15</a:t>
                      </a:r>
                    </a:p>
                  </a:txBody>
                  <a:tcPr/>
                </a:tc>
                <a:tc>
                  <a:txBody>
                    <a:bodyPr/>
                    <a:lstStyle/>
                    <a:p>
                      <a:pPr algn="ctr"/>
                      <a:r>
                        <a:rPr lang="fr-BE" sz="2800" dirty="0"/>
                        <a:t>11</a:t>
                      </a:r>
                    </a:p>
                  </a:txBody>
                  <a:tcPr/>
                </a:tc>
                <a:tc>
                  <a:txBody>
                    <a:bodyPr/>
                    <a:lstStyle/>
                    <a:p>
                      <a:pPr algn="ctr"/>
                      <a:r>
                        <a:rPr lang="fr-BE" sz="2800" dirty="0"/>
                        <a:t>4</a:t>
                      </a:r>
                    </a:p>
                  </a:txBody>
                  <a:tcPr/>
                </a:tc>
                <a:extLst>
                  <a:ext uri="{0D108BD9-81ED-4DB2-BD59-A6C34878D82A}">
                    <a16:rowId xmlns:a16="http://schemas.microsoft.com/office/drawing/2014/main" val="2751406118"/>
                  </a:ext>
                </a:extLst>
              </a:tr>
              <a:tr h="489742">
                <a:tc>
                  <a:txBody>
                    <a:bodyPr/>
                    <a:lstStyle/>
                    <a:p>
                      <a:pPr algn="ctr"/>
                      <a:r>
                        <a:rPr lang="fr-BE" sz="2800" dirty="0"/>
                        <a:t>Juillet</a:t>
                      </a:r>
                    </a:p>
                  </a:txBody>
                  <a:tcPr/>
                </a:tc>
                <a:tc>
                  <a:txBody>
                    <a:bodyPr/>
                    <a:lstStyle/>
                    <a:p>
                      <a:pPr algn="ctr"/>
                      <a:r>
                        <a:rPr lang="fr-BE" sz="2800" dirty="0"/>
                        <a:t>9</a:t>
                      </a:r>
                    </a:p>
                  </a:txBody>
                  <a:tcPr/>
                </a:tc>
                <a:tc>
                  <a:txBody>
                    <a:bodyPr/>
                    <a:lstStyle/>
                    <a:p>
                      <a:pPr algn="ctr"/>
                      <a:r>
                        <a:rPr lang="fr-BE" sz="2800" dirty="0"/>
                        <a:t>7</a:t>
                      </a:r>
                    </a:p>
                  </a:txBody>
                  <a:tcPr/>
                </a:tc>
                <a:tc>
                  <a:txBody>
                    <a:bodyPr/>
                    <a:lstStyle/>
                    <a:p>
                      <a:pPr algn="ctr"/>
                      <a:r>
                        <a:rPr lang="fr-BE" sz="2800" dirty="0"/>
                        <a:t>2</a:t>
                      </a:r>
                    </a:p>
                  </a:txBody>
                  <a:tcPr/>
                </a:tc>
                <a:extLst>
                  <a:ext uri="{0D108BD9-81ED-4DB2-BD59-A6C34878D82A}">
                    <a16:rowId xmlns:a16="http://schemas.microsoft.com/office/drawing/2014/main" val="4164148357"/>
                  </a:ext>
                </a:extLst>
              </a:tr>
              <a:tr h="489742">
                <a:tc>
                  <a:txBody>
                    <a:bodyPr/>
                    <a:lstStyle/>
                    <a:p>
                      <a:pPr algn="ctr"/>
                      <a:r>
                        <a:rPr lang="fr-BE" sz="2800" dirty="0"/>
                        <a:t>Août</a:t>
                      </a:r>
                    </a:p>
                  </a:txBody>
                  <a:tcPr/>
                </a:tc>
                <a:tc>
                  <a:txBody>
                    <a:bodyPr/>
                    <a:lstStyle/>
                    <a:p>
                      <a:pPr algn="ctr"/>
                      <a:r>
                        <a:rPr lang="fr-BE" sz="2800" dirty="0"/>
                        <a:t>15</a:t>
                      </a:r>
                    </a:p>
                  </a:txBody>
                  <a:tcPr/>
                </a:tc>
                <a:tc>
                  <a:txBody>
                    <a:bodyPr/>
                    <a:lstStyle/>
                    <a:p>
                      <a:pPr algn="ctr"/>
                      <a:r>
                        <a:rPr lang="fr-BE" sz="2800" dirty="0"/>
                        <a:t>7</a:t>
                      </a:r>
                    </a:p>
                  </a:txBody>
                  <a:tcPr/>
                </a:tc>
                <a:tc>
                  <a:txBody>
                    <a:bodyPr/>
                    <a:lstStyle/>
                    <a:p>
                      <a:pPr algn="ctr"/>
                      <a:r>
                        <a:rPr lang="fr-BE" sz="2800" dirty="0"/>
                        <a:t>8</a:t>
                      </a:r>
                    </a:p>
                  </a:txBody>
                  <a:tcPr/>
                </a:tc>
                <a:extLst>
                  <a:ext uri="{0D108BD9-81ED-4DB2-BD59-A6C34878D82A}">
                    <a16:rowId xmlns:a16="http://schemas.microsoft.com/office/drawing/2014/main" val="3901670590"/>
                  </a:ext>
                </a:extLst>
              </a:tr>
              <a:tr h="489742">
                <a:tc>
                  <a:txBody>
                    <a:bodyPr/>
                    <a:lstStyle/>
                    <a:p>
                      <a:pPr algn="ctr"/>
                      <a:r>
                        <a:rPr lang="fr-BE" sz="2800" b="1" dirty="0"/>
                        <a:t>Total</a:t>
                      </a:r>
                    </a:p>
                  </a:txBody>
                  <a:tcPr/>
                </a:tc>
                <a:tc>
                  <a:txBody>
                    <a:bodyPr/>
                    <a:lstStyle/>
                    <a:p>
                      <a:pPr algn="ctr"/>
                      <a:r>
                        <a:rPr lang="fr-BE" sz="2800" b="1" dirty="0"/>
                        <a:t>98</a:t>
                      </a:r>
                    </a:p>
                  </a:txBody>
                  <a:tcPr/>
                </a:tc>
                <a:tc>
                  <a:txBody>
                    <a:bodyPr/>
                    <a:lstStyle/>
                    <a:p>
                      <a:pPr algn="ctr"/>
                      <a:r>
                        <a:rPr lang="fr-BE" sz="2800" b="1" dirty="0"/>
                        <a:t>61</a:t>
                      </a:r>
                    </a:p>
                  </a:txBody>
                  <a:tcPr/>
                </a:tc>
                <a:tc>
                  <a:txBody>
                    <a:bodyPr/>
                    <a:lstStyle/>
                    <a:p>
                      <a:pPr algn="ctr"/>
                      <a:r>
                        <a:rPr lang="fr-BE" sz="2800" b="1" dirty="0"/>
                        <a:t>37</a:t>
                      </a:r>
                    </a:p>
                  </a:txBody>
                  <a:tcPr/>
                </a:tc>
                <a:extLst>
                  <a:ext uri="{0D108BD9-81ED-4DB2-BD59-A6C34878D82A}">
                    <a16:rowId xmlns:a16="http://schemas.microsoft.com/office/drawing/2014/main" val="506397739"/>
                  </a:ext>
                </a:extLst>
              </a:tr>
              <a:tr h="489742">
                <a:tc gridSpan="4">
                  <a:txBody>
                    <a:bodyPr/>
                    <a:lstStyle/>
                    <a:p>
                      <a:pPr algn="ctr"/>
                      <a:r>
                        <a:rPr lang="fr-BE" sz="2800" dirty="0"/>
                        <a:t>Source:</a:t>
                      </a:r>
                      <a:r>
                        <a:rPr lang="fr-BE" sz="2800" baseline="0" dirty="0"/>
                        <a:t> Lettres envoyées par le CER de l’ ESPK aux IP.</a:t>
                      </a:r>
                      <a:endParaRPr lang="fr-BE" sz="2800" dirty="0"/>
                    </a:p>
                  </a:txBody>
                  <a:tcPr/>
                </a:tc>
                <a:tc hMerge="1">
                  <a:txBody>
                    <a:bodyPr/>
                    <a:lstStyle/>
                    <a:p>
                      <a:endParaRPr lang="fr-BE" dirty="0"/>
                    </a:p>
                  </a:txBody>
                  <a:tcPr/>
                </a:tc>
                <a:tc hMerge="1">
                  <a:txBody>
                    <a:bodyPr/>
                    <a:lstStyle/>
                    <a:p>
                      <a:endParaRPr lang="fr-BE" dirty="0"/>
                    </a:p>
                  </a:txBody>
                  <a:tcPr/>
                </a:tc>
                <a:tc hMerge="1">
                  <a:txBody>
                    <a:bodyPr/>
                    <a:lstStyle/>
                    <a:p>
                      <a:endParaRPr lang="fr-BE" dirty="0"/>
                    </a:p>
                  </a:txBody>
                  <a:tcPr/>
                </a:tc>
                <a:extLst>
                  <a:ext uri="{0D108BD9-81ED-4DB2-BD59-A6C34878D82A}">
                    <a16:rowId xmlns:a16="http://schemas.microsoft.com/office/drawing/2014/main" val="1293302186"/>
                  </a:ext>
                </a:extLst>
              </a:tr>
            </a:tbl>
          </a:graphicData>
        </a:graphic>
      </p:graphicFrame>
    </p:spTree>
    <p:extLst>
      <p:ext uri="{BB962C8B-B14F-4D97-AF65-F5344CB8AC3E}">
        <p14:creationId xmlns:p14="http://schemas.microsoft.com/office/powerpoint/2010/main" val="1213887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377" y="69670"/>
            <a:ext cx="12000411" cy="832030"/>
          </a:xfrm>
        </p:spPr>
        <p:txBody>
          <a:bodyPr>
            <a:normAutofit/>
          </a:bodyPr>
          <a:lstStyle/>
          <a:p>
            <a:pPr algn="ctr"/>
            <a:r>
              <a:rPr lang="fr-FR" sz="3200" b="1" noProof="0" dirty="0" smtClean="0"/>
              <a:t>VI. Problèmes </a:t>
            </a:r>
            <a:r>
              <a:rPr lang="fr-FR" sz="3200" b="1" noProof="0" dirty="0"/>
              <a:t>rencontrés ou défis à relever au CER de l’ESPK</a:t>
            </a:r>
          </a:p>
        </p:txBody>
      </p:sp>
      <p:sp>
        <p:nvSpPr>
          <p:cNvPr id="3" name="Espace réservé du contenu 2"/>
          <p:cNvSpPr>
            <a:spLocks noGrp="1"/>
          </p:cNvSpPr>
          <p:nvPr>
            <p:ph idx="1"/>
          </p:nvPr>
        </p:nvSpPr>
        <p:spPr>
          <a:xfrm>
            <a:off x="876300" y="1079500"/>
            <a:ext cx="10553700" cy="4864100"/>
          </a:xfrm>
        </p:spPr>
        <p:txBody>
          <a:bodyPr>
            <a:noAutofit/>
          </a:bodyPr>
          <a:lstStyle/>
          <a:p>
            <a:pPr marL="457200" indent="-457200" algn="just">
              <a:lnSpc>
                <a:spcPct val="150000"/>
              </a:lnSpc>
              <a:buFont typeface="+mj-lt"/>
              <a:buAutoNum type="arabicPeriod"/>
            </a:pPr>
            <a:r>
              <a:rPr lang="fr-FR" sz="2400" noProof="0" dirty="0"/>
              <a:t>Investigateurs non formés en CRR (bioéthique, éthique de la recherche)</a:t>
            </a:r>
          </a:p>
          <a:p>
            <a:pPr marL="457200" indent="-457200" algn="just">
              <a:lnSpc>
                <a:spcPct val="150000"/>
              </a:lnSpc>
              <a:buFont typeface="+mj-lt"/>
              <a:buAutoNum type="arabicPeriod"/>
            </a:pPr>
            <a:r>
              <a:rPr lang="fr-FR" sz="2400" noProof="0" dirty="0"/>
              <a:t>Formulaire de consentement éclairé : omission de beaucoup de rubriques, notamment le retrait volontaire du participant, la confidentialité, la traduction en langues locales, etc.</a:t>
            </a:r>
          </a:p>
          <a:p>
            <a:pPr marL="457200" indent="-457200" algn="just">
              <a:lnSpc>
                <a:spcPct val="150000"/>
              </a:lnSpc>
              <a:buFont typeface="+mj-lt"/>
              <a:buAutoNum type="arabicPeriod"/>
            </a:pPr>
            <a:r>
              <a:rPr lang="fr-FR" sz="2400" noProof="0" dirty="0"/>
              <a:t>Demande de prolongation de l’étude sans donner le rapport d’activités de la phase déjà terminée et sans justification valable.</a:t>
            </a:r>
          </a:p>
          <a:p>
            <a:pPr marL="457200" indent="-457200" algn="just">
              <a:lnSpc>
                <a:spcPct val="150000"/>
              </a:lnSpc>
              <a:buFont typeface="+mj-lt"/>
              <a:buAutoNum type="arabicPeriod"/>
            </a:pPr>
            <a:r>
              <a:rPr lang="fr-FR" sz="2400" noProof="0" dirty="0"/>
              <a:t>Demande de prolongation d’une étude dont le titre n’est pas le même que celui qui était précédemment approuvé par le CE.</a:t>
            </a:r>
          </a:p>
          <a:p>
            <a:pPr marL="0" indent="0" algn="just">
              <a:lnSpc>
                <a:spcPct val="150000"/>
              </a:lnSpc>
              <a:buNone/>
            </a:pPr>
            <a:endParaRPr lang="fr-FR" sz="3200" noProof="0" dirty="0"/>
          </a:p>
          <a:p>
            <a:pPr marL="0" indent="0" algn="just">
              <a:lnSpc>
                <a:spcPct val="150000"/>
              </a:lnSpc>
              <a:buNone/>
            </a:pPr>
            <a:endParaRPr lang="fr-FR" sz="3200" noProof="0" dirty="0"/>
          </a:p>
        </p:txBody>
      </p:sp>
    </p:spTree>
    <p:extLst>
      <p:ext uri="{BB962C8B-B14F-4D97-AF65-F5344CB8AC3E}">
        <p14:creationId xmlns:p14="http://schemas.microsoft.com/office/powerpoint/2010/main" val="2291598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5463" y="87086"/>
            <a:ext cx="11895908" cy="705394"/>
          </a:xfrm>
        </p:spPr>
        <p:txBody>
          <a:bodyPr>
            <a:normAutofit/>
          </a:bodyPr>
          <a:lstStyle/>
          <a:p>
            <a:pPr algn="ctr"/>
            <a:r>
              <a:rPr lang="fr-FR" sz="3200" b="1" noProof="0" dirty="0" smtClean="0"/>
              <a:t>VI. Problèmes </a:t>
            </a:r>
            <a:r>
              <a:rPr lang="fr-FR" sz="3200" b="1" noProof="0" dirty="0"/>
              <a:t>rencontrés ou défis à relever au CER de l’ESPK</a:t>
            </a:r>
            <a:endParaRPr lang="fr-FR" sz="3200" noProof="0" dirty="0"/>
          </a:p>
        </p:txBody>
      </p:sp>
      <p:sp>
        <p:nvSpPr>
          <p:cNvPr id="3" name="Espace réservé du contenu 2"/>
          <p:cNvSpPr>
            <a:spLocks noGrp="1"/>
          </p:cNvSpPr>
          <p:nvPr>
            <p:ph idx="1"/>
          </p:nvPr>
        </p:nvSpPr>
        <p:spPr>
          <a:xfrm>
            <a:off x="736600" y="1270001"/>
            <a:ext cx="10629900" cy="4825999"/>
          </a:xfrm>
        </p:spPr>
        <p:txBody>
          <a:bodyPr>
            <a:noAutofit/>
          </a:bodyPr>
          <a:lstStyle/>
          <a:p>
            <a:pPr marL="0" indent="0" algn="just">
              <a:lnSpc>
                <a:spcPct val="150000"/>
              </a:lnSpc>
              <a:buNone/>
            </a:pPr>
            <a:r>
              <a:rPr lang="fr-FR" sz="2400" noProof="0" dirty="0"/>
              <a:t>	5. Des protocoles déposés au CER en retard par rapport à la date du 	démarrage de l’étude.  Le CER subit un « harcèlement moral » pour donner 	l’approbation d’urgence. </a:t>
            </a:r>
          </a:p>
          <a:p>
            <a:pPr marL="0" indent="0" algn="just">
              <a:lnSpc>
                <a:spcPct val="150000"/>
              </a:lnSpc>
              <a:buNone/>
            </a:pPr>
            <a:r>
              <a:rPr lang="fr-FR" sz="2400" noProof="0" dirty="0"/>
              <a:t>	6. Protocole en anglais sans traduction du résumé en français</a:t>
            </a:r>
          </a:p>
          <a:p>
            <a:pPr marL="0" indent="0" algn="just">
              <a:lnSpc>
                <a:spcPct val="150000"/>
              </a:lnSpc>
              <a:buNone/>
            </a:pPr>
            <a:r>
              <a:rPr lang="fr-FR" sz="2400" noProof="0" dirty="0"/>
              <a:t>	7. Non-paiement des frais du dépôt des protocoles par certains IP ou 	paiement en retard</a:t>
            </a:r>
          </a:p>
          <a:p>
            <a:pPr marL="0" indent="0" algn="just">
              <a:lnSpc>
                <a:spcPct val="150000"/>
              </a:lnSpc>
              <a:buNone/>
            </a:pPr>
            <a:r>
              <a:rPr lang="fr-FR" sz="2400" noProof="0" dirty="0"/>
              <a:t>             8. Demande d’approbation après </a:t>
            </a:r>
            <a:r>
              <a:rPr lang="fr-FR" sz="2400" noProof="0" dirty="0" smtClean="0"/>
              <a:t>avoir </a:t>
            </a:r>
            <a:r>
              <a:rPr lang="fr-FR" sz="2400" noProof="0" dirty="0"/>
              <a:t>déjà mené l’étude</a:t>
            </a:r>
          </a:p>
          <a:p>
            <a:pPr marL="0" indent="0" algn="just">
              <a:lnSpc>
                <a:spcPct val="150000"/>
              </a:lnSpc>
              <a:buNone/>
            </a:pPr>
            <a:r>
              <a:rPr lang="fr-FR" sz="2400" noProof="0" dirty="0"/>
              <a:t>             9. Absentéisme chronique de certains membres</a:t>
            </a:r>
          </a:p>
          <a:p>
            <a:pPr marL="0" indent="0" algn="just">
              <a:lnSpc>
                <a:spcPct val="150000"/>
              </a:lnSpc>
              <a:buNone/>
            </a:pPr>
            <a:r>
              <a:rPr lang="fr-FR" sz="3200" noProof="0" dirty="0"/>
              <a:t> </a:t>
            </a:r>
          </a:p>
          <a:p>
            <a:pPr marL="0" indent="0" algn="just">
              <a:lnSpc>
                <a:spcPct val="150000"/>
              </a:lnSpc>
              <a:buNone/>
            </a:pPr>
            <a:endParaRPr lang="fr-FR" sz="3200" noProof="0" dirty="0"/>
          </a:p>
          <a:p>
            <a:pPr algn="just">
              <a:lnSpc>
                <a:spcPct val="150000"/>
              </a:lnSpc>
            </a:pPr>
            <a:endParaRPr lang="fr-FR" sz="3200" noProof="0" dirty="0"/>
          </a:p>
        </p:txBody>
      </p:sp>
    </p:spTree>
    <p:extLst>
      <p:ext uri="{BB962C8B-B14F-4D97-AF65-F5344CB8AC3E}">
        <p14:creationId xmlns:p14="http://schemas.microsoft.com/office/powerpoint/2010/main" val="14482003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9006" y="365125"/>
            <a:ext cx="11335294" cy="1325563"/>
          </a:xfrm>
        </p:spPr>
        <p:txBody>
          <a:bodyPr>
            <a:normAutofit/>
          </a:bodyPr>
          <a:lstStyle/>
          <a:p>
            <a:pPr algn="ctr"/>
            <a:r>
              <a:rPr lang="fr-FR" sz="3200" b="1" noProof="0" dirty="0" smtClean="0"/>
              <a:t>VI.1. Solutions </a:t>
            </a:r>
            <a:r>
              <a:rPr lang="fr-FR" sz="3200" b="1" noProof="0" dirty="0"/>
              <a:t>proposées par le CER de l’ESPK aux problèmes rencontrés</a:t>
            </a:r>
            <a:endParaRPr lang="fr-FR" sz="3200" noProof="0" dirty="0"/>
          </a:p>
        </p:txBody>
      </p:sp>
      <p:sp>
        <p:nvSpPr>
          <p:cNvPr id="3" name="Espace réservé du contenu 2"/>
          <p:cNvSpPr>
            <a:spLocks noGrp="1"/>
          </p:cNvSpPr>
          <p:nvPr>
            <p:ph idx="1"/>
          </p:nvPr>
        </p:nvSpPr>
        <p:spPr>
          <a:xfrm>
            <a:off x="775854" y="1930401"/>
            <a:ext cx="10510981" cy="4246562"/>
          </a:xfrm>
        </p:spPr>
        <p:txBody>
          <a:bodyPr>
            <a:normAutofit/>
          </a:bodyPr>
          <a:lstStyle/>
          <a:p>
            <a:pPr marL="514350" indent="-514350" algn="just">
              <a:buFont typeface="+mj-lt"/>
              <a:buAutoNum type="arabicPeriod"/>
            </a:pPr>
            <a:r>
              <a:rPr lang="fr-FR" noProof="0" dirty="0"/>
              <a:t>Élaboration d’un modèle du formulaire de consentement éclairé mis à la disposition des IP pour s’en </a:t>
            </a:r>
            <a:r>
              <a:rPr lang="fr-FR" noProof="0" dirty="0" smtClean="0"/>
              <a:t>inspirer;</a:t>
            </a:r>
            <a:endParaRPr lang="fr-FR" noProof="0" dirty="0"/>
          </a:p>
          <a:p>
            <a:pPr marL="514350" indent="-514350" algn="just">
              <a:buFont typeface="+mj-lt"/>
              <a:buAutoNum type="arabicPeriod"/>
            </a:pPr>
            <a:endParaRPr lang="fr-FR" noProof="0" dirty="0"/>
          </a:p>
          <a:p>
            <a:pPr marL="514350" indent="-514350" algn="just">
              <a:buAutoNum type="arabicPeriod"/>
            </a:pPr>
            <a:r>
              <a:rPr lang="fr-FR" noProof="0" dirty="0"/>
              <a:t>Utilisation d’un formulaire de dépôt de protocole de </a:t>
            </a:r>
            <a:r>
              <a:rPr lang="fr-FR" noProof="0" dirty="0" smtClean="0"/>
              <a:t>recherche; </a:t>
            </a:r>
            <a:endParaRPr lang="fr-FR" noProof="0" dirty="0"/>
          </a:p>
          <a:p>
            <a:pPr marL="514350" indent="-514350" algn="just">
              <a:buAutoNum type="arabicPeriod"/>
            </a:pPr>
            <a:endParaRPr lang="fr-FR" noProof="0" dirty="0"/>
          </a:p>
          <a:p>
            <a:pPr marL="514350" indent="-514350" algn="just">
              <a:buAutoNum type="arabicPeriod"/>
            </a:pPr>
            <a:r>
              <a:rPr lang="fr-FR" noProof="0" dirty="0"/>
              <a:t>Assistance technique donnée par le secrétaire du CER</a:t>
            </a:r>
          </a:p>
        </p:txBody>
      </p:sp>
    </p:spTree>
    <p:extLst>
      <p:ext uri="{BB962C8B-B14F-4D97-AF65-F5344CB8AC3E}">
        <p14:creationId xmlns:p14="http://schemas.microsoft.com/office/powerpoint/2010/main" val="3446014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VII</a:t>
            </a:r>
            <a:r>
              <a:rPr lang="fr-FR" b="1" noProof="0" dirty="0" smtClean="0"/>
              <a:t>. Financement </a:t>
            </a:r>
            <a:r>
              <a:rPr lang="fr-FR" b="1" noProof="0" dirty="0"/>
              <a:t>du CER DE L’ESPK </a:t>
            </a:r>
            <a:endParaRPr lang="fr-FR" noProof="0" dirty="0"/>
          </a:p>
        </p:txBody>
      </p:sp>
      <p:sp>
        <p:nvSpPr>
          <p:cNvPr id="3" name="Espace réservé du contenu 2"/>
          <p:cNvSpPr>
            <a:spLocks noGrp="1"/>
          </p:cNvSpPr>
          <p:nvPr>
            <p:ph idx="1"/>
          </p:nvPr>
        </p:nvSpPr>
        <p:spPr>
          <a:xfrm>
            <a:off x="471055" y="1440872"/>
            <a:ext cx="11369963" cy="5116945"/>
          </a:xfrm>
        </p:spPr>
        <p:txBody>
          <a:bodyPr>
            <a:noAutofit/>
          </a:bodyPr>
          <a:lstStyle/>
          <a:p>
            <a:pPr marL="0" indent="0" algn="just">
              <a:lnSpc>
                <a:spcPct val="120000"/>
              </a:lnSpc>
              <a:buNone/>
            </a:pPr>
            <a:r>
              <a:rPr lang="fr-FR" noProof="0" dirty="0"/>
              <a:t>Le budget de fonctionnement du CER n’émarge pas d’une ligne budgétaire de l’ESPK. Cependant, l’Art. 34 du ROI stipule que: </a:t>
            </a:r>
          </a:p>
          <a:p>
            <a:pPr marL="0" indent="0" algn="just">
              <a:lnSpc>
                <a:spcPct val="120000"/>
              </a:lnSpc>
              <a:buNone/>
            </a:pPr>
            <a:r>
              <a:rPr lang="fr-FR" noProof="0" dirty="0"/>
              <a:t>Les sources de financement du Comité d’Ethique proviennent des:</a:t>
            </a:r>
          </a:p>
          <a:p>
            <a:pPr marL="914400" lvl="1" indent="-457200" algn="just">
              <a:lnSpc>
                <a:spcPct val="100000"/>
              </a:lnSpc>
              <a:buFont typeface="+mj-lt"/>
              <a:buAutoNum type="arabicPeriod"/>
            </a:pPr>
            <a:r>
              <a:rPr lang="fr-FR" sz="2800" noProof="0" dirty="0"/>
              <a:t>Frais de dépôt et d’examen des dossiers soumis  au Comité d’éthique;</a:t>
            </a:r>
          </a:p>
          <a:p>
            <a:pPr marL="914400" lvl="1" indent="-457200" algn="just">
              <a:lnSpc>
                <a:spcPct val="100000"/>
              </a:lnSpc>
              <a:buFont typeface="+mj-lt"/>
              <a:buAutoNum type="arabicPeriod"/>
            </a:pPr>
            <a:r>
              <a:rPr lang="fr-FR" sz="2800" noProof="0" dirty="0"/>
              <a:t>Subventions de fonctionnement accordées par l’Ecole de Santé Publique ;</a:t>
            </a:r>
          </a:p>
          <a:p>
            <a:pPr marL="914400" lvl="1" indent="-457200" algn="just">
              <a:lnSpc>
                <a:spcPct val="100000"/>
              </a:lnSpc>
              <a:buFont typeface="+mj-lt"/>
              <a:buAutoNum type="arabicPeriod"/>
            </a:pPr>
            <a:r>
              <a:rPr lang="fr-FR" sz="2800" noProof="0" dirty="0"/>
              <a:t>Dons et legs. </a:t>
            </a:r>
          </a:p>
          <a:p>
            <a:pPr marL="914400" lvl="1" indent="-457200" algn="just">
              <a:buFont typeface="+mj-lt"/>
              <a:buAutoNum type="arabicPeriod"/>
            </a:pPr>
            <a:endParaRPr lang="fr-FR" sz="2800" noProof="0" dirty="0"/>
          </a:p>
          <a:p>
            <a:pPr marL="457200" lvl="1" indent="0" algn="just">
              <a:buNone/>
            </a:pPr>
            <a:r>
              <a:rPr lang="fr-FR" sz="2800" noProof="0" dirty="0">
                <a:solidFill>
                  <a:srgbClr val="FF0000"/>
                </a:solidFill>
              </a:rPr>
              <a:t>Sur quelle base les frais de dépôt et d’examen des dossiers soumis au CER de l’ESPK sont-ils calculés ?  </a:t>
            </a:r>
          </a:p>
          <a:p>
            <a:pPr marL="457200" lvl="1" indent="0" algn="just">
              <a:buNone/>
            </a:pPr>
            <a:endParaRPr lang="fr-FR" sz="2800" noProof="0" dirty="0">
              <a:solidFill>
                <a:srgbClr val="FF0000"/>
              </a:solidFill>
            </a:endParaRPr>
          </a:p>
          <a:p>
            <a:pPr marL="457200" lvl="1" indent="0" algn="just">
              <a:buNone/>
            </a:pPr>
            <a:r>
              <a:rPr lang="fr-FR" sz="2800" noProof="0" dirty="0"/>
              <a:t> </a:t>
            </a:r>
          </a:p>
          <a:p>
            <a:pPr marL="0" indent="0" algn="just">
              <a:buNone/>
            </a:pPr>
            <a:r>
              <a:rPr lang="fr-FR" noProof="0" dirty="0"/>
              <a:t/>
            </a:r>
            <a:br>
              <a:rPr lang="fr-FR" noProof="0" dirty="0"/>
            </a:br>
            <a:endParaRPr lang="fr-FR" noProof="0" dirty="0"/>
          </a:p>
        </p:txBody>
      </p:sp>
    </p:spTree>
    <p:extLst>
      <p:ext uri="{BB962C8B-B14F-4D97-AF65-F5344CB8AC3E}">
        <p14:creationId xmlns:p14="http://schemas.microsoft.com/office/powerpoint/2010/main" val="18709248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48046"/>
            <a:ext cx="10515600" cy="817154"/>
          </a:xfrm>
        </p:spPr>
        <p:txBody>
          <a:bodyPr>
            <a:normAutofit/>
          </a:bodyPr>
          <a:lstStyle/>
          <a:p>
            <a:pPr algn="ctr"/>
            <a:r>
              <a:rPr lang="fr-FR" sz="3200" b="1" noProof="0" dirty="0" smtClean="0"/>
              <a:t>VII.1. Financement </a:t>
            </a:r>
            <a:r>
              <a:rPr lang="fr-FR" sz="3200" b="1" noProof="0" dirty="0"/>
              <a:t>du CER DE L’ESPK  </a:t>
            </a:r>
            <a:endParaRPr lang="fr-FR" sz="3200" noProof="0" dirty="0"/>
          </a:p>
        </p:txBody>
      </p:sp>
      <p:sp>
        <p:nvSpPr>
          <p:cNvPr id="3" name="Espace réservé du contenu 2"/>
          <p:cNvSpPr>
            <a:spLocks noGrp="1"/>
          </p:cNvSpPr>
          <p:nvPr>
            <p:ph idx="1"/>
          </p:nvPr>
        </p:nvSpPr>
        <p:spPr>
          <a:xfrm>
            <a:off x="221673" y="831273"/>
            <a:ext cx="11637818" cy="5911272"/>
          </a:xfrm>
        </p:spPr>
        <p:txBody>
          <a:bodyPr>
            <a:noAutofit/>
          </a:bodyPr>
          <a:lstStyle/>
          <a:p>
            <a:pPr marL="0" indent="0" algn="just">
              <a:lnSpc>
                <a:spcPct val="160000"/>
              </a:lnSpc>
              <a:spcAft>
                <a:spcPts val="0"/>
              </a:spcAft>
              <a:buNone/>
            </a:pPr>
            <a:r>
              <a:rPr lang="fr-FR" b="1" noProof="0" dirty="0">
                <a:ea typeface="Times New Roman" panose="02020603050405020304" pitchFamily="18" charset="0"/>
              </a:rPr>
              <a:t>Art. 35 :</a:t>
            </a:r>
            <a:r>
              <a:rPr lang="fr-FR" noProof="0" dirty="0">
                <a:ea typeface="Times New Roman" panose="02020603050405020304" pitchFamily="18" charset="0"/>
              </a:rPr>
              <a:t> La répartition de frais de dépôt et d’examen des dossiers soumis au </a:t>
            </a:r>
            <a:r>
              <a:rPr lang="fr-FR" dirty="0" smtClean="0">
                <a:ea typeface="Times New Roman" panose="02020603050405020304" pitchFamily="18" charset="0"/>
              </a:rPr>
              <a:t>CE</a:t>
            </a:r>
            <a:r>
              <a:rPr lang="fr-FR" noProof="0" dirty="0" smtClean="0">
                <a:ea typeface="Times New Roman" panose="02020603050405020304" pitchFamily="18" charset="0"/>
              </a:rPr>
              <a:t> </a:t>
            </a:r>
            <a:r>
              <a:rPr lang="fr-FR" noProof="0" dirty="0">
                <a:ea typeface="Times New Roman" panose="02020603050405020304" pitchFamily="18" charset="0"/>
              </a:rPr>
              <a:t>de </a:t>
            </a:r>
            <a:r>
              <a:rPr lang="fr-FR" noProof="0" dirty="0" smtClean="0">
                <a:ea typeface="Times New Roman" panose="02020603050405020304" pitchFamily="18" charset="0"/>
              </a:rPr>
              <a:t>l’ESPK </a:t>
            </a:r>
            <a:r>
              <a:rPr lang="fr-FR" noProof="0" dirty="0">
                <a:ea typeface="Times New Roman" panose="02020603050405020304" pitchFamily="18" charset="0"/>
              </a:rPr>
              <a:t>est fixée comme suit :</a:t>
            </a:r>
          </a:p>
          <a:p>
            <a:pPr marL="342900" lvl="0" indent="-342900" algn="just">
              <a:lnSpc>
                <a:spcPct val="160000"/>
              </a:lnSpc>
              <a:spcAft>
                <a:spcPts val="0"/>
              </a:spcAft>
              <a:buFont typeface="+mj-lt"/>
              <a:buAutoNum type="arabicParenR"/>
            </a:pPr>
            <a:r>
              <a:rPr lang="fr-FR" noProof="0" dirty="0">
                <a:ea typeface="Times New Roman" panose="02020603050405020304" pitchFamily="18" charset="0"/>
              </a:rPr>
              <a:t>Recherche institutionnelle : 2% du budget proposé ;</a:t>
            </a:r>
          </a:p>
          <a:p>
            <a:pPr marL="342900" lvl="0" indent="-342900" algn="just">
              <a:lnSpc>
                <a:spcPct val="160000"/>
              </a:lnSpc>
              <a:spcAft>
                <a:spcPts val="0"/>
              </a:spcAft>
              <a:buFont typeface="+mj-lt"/>
              <a:buAutoNum type="arabicParenR"/>
            </a:pPr>
            <a:r>
              <a:rPr lang="fr-FR" noProof="0" dirty="0">
                <a:ea typeface="Times New Roman" panose="02020603050405020304" pitchFamily="18" charset="0"/>
              </a:rPr>
              <a:t>Recherche particulière : 0,75% du budget proposé ;</a:t>
            </a:r>
          </a:p>
          <a:p>
            <a:pPr marL="342900" lvl="0" indent="-342900" algn="just">
              <a:lnSpc>
                <a:spcPct val="160000"/>
              </a:lnSpc>
              <a:spcAft>
                <a:spcPts val="0"/>
              </a:spcAft>
              <a:buFont typeface="+mj-lt"/>
              <a:buAutoNum type="arabicParenR"/>
            </a:pPr>
            <a:r>
              <a:rPr lang="fr-FR" noProof="0" dirty="0">
                <a:ea typeface="Times New Roman" panose="02020603050405020304" pitchFamily="18" charset="0"/>
              </a:rPr>
              <a:t>Enseignant et étudiant du 3</a:t>
            </a:r>
            <a:r>
              <a:rPr lang="fr-FR" baseline="30000" noProof="0" dirty="0">
                <a:ea typeface="Times New Roman" panose="02020603050405020304" pitchFamily="18" charset="0"/>
              </a:rPr>
              <a:t>ème</a:t>
            </a:r>
            <a:r>
              <a:rPr lang="fr-FR" noProof="0" dirty="0">
                <a:ea typeface="Times New Roman" panose="02020603050405020304" pitchFamily="18" charset="0"/>
              </a:rPr>
              <a:t>  cycle : un forfait de 150</a:t>
            </a:r>
            <a:r>
              <a:rPr lang="fr-FR" noProof="0" dirty="0" smtClean="0">
                <a:ea typeface="Times New Roman" panose="02020603050405020304" pitchFamily="18" charset="0"/>
              </a:rPr>
              <a:t>$.</a:t>
            </a:r>
            <a:endParaRPr lang="fr-FR" noProof="0" dirty="0">
              <a:ea typeface="Times New Roman" panose="02020603050405020304" pitchFamily="18" charset="0"/>
            </a:endParaRPr>
          </a:p>
          <a:p>
            <a:pPr marL="0" lvl="0" indent="0" algn="just">
              <a:lnSpc>
                <a:spcPct val="160000"/>
              </a:lnSpc>
              <a:spcAft>
                <a:spcPts val="0"/>
              </a:spcAft>
              <a:buNone/>
            </a:pPr>
            <a:r>
              <a:rPr lang="fr-FR" noProof="0" dirty="0"/>
              <a:t>Tous les paiements se font exclusivement à la banque, le chercheur présente les preuves au secrétariat de l’Ecole où il dépose son protocole et retire sa lettre d’approbation.</a:t>
            </a:r>
          </a:p>
          <a:p>
            <a:pPr marL="0" lvl="0" indent="0" algn="just">
              <a:lnSpc>
                <a:spcPct val="160000"/>
              </a:lnSpc>
              <a:spcAft>
                <a:spcPts val="0"/>
              </a:spcAft>
              <a:buNone/>
            </a:pPr>
            <a:endParaRPr lang="fr-FR" noProof="0" dirty="0"/>
          </a:p>
          <a:p>
            <a:pPr marL="457200" lvl="1" indent="0" algn="just">
              <a:lnSpc>
                <a:spcPct val="160000"/>
              </a:lnSpc>
              <a:buNone/>
            </a:pPr>
            <a:r>
              <a:rPr lang="fr-FR" sz="2800" b="1" noProof="0" dirty="0">
                <a:solidFill>
                  <a:srgbClr val="FF0000"/>
                </a:solidFill>
              </a:rPr>
              <a:t>Comment affecte-t-on les frais perçus au CER de l’ESPK?</a:t>
            </a:r>
            <a:r>
              <a:rPr lang="fr-FR" sz="2800" noProof="0" dirty="0"/>
              <a:t> </a:t>
            </a:r>
          </a:p>
          <a:p>
            <a:pPr marL="457200" lvl="1" indent="0" algn="just">
              <a:lnSpc>
                <a:spcPct val="160000"/>
              </a:lnSpc>
              <a:buNone/>
            </a:pPr>
            <a:endParaRPr lang="fr-FR" sz="2800" noProof="0" dirty="0"/>
          </a:p>
          <a:p>
            <a:pPr marL="0" indent="0" algn="just">
              <a:lnSpc>
                <a:spcPct val="160000"/>
              </a:lnSpc>
              <a:buNone/>
            </a:pPr>
            <a:endParaRPr lang="fr-FR" noProof="0" dirty="0"/>
          </a:p>
        </p:txBody>
      </p:sp>
    </p:spTree>
    <p:extLst>
      <p:ext uri="{BB962C8B-B14F-4D97-AF65-F5344CB8AC3E}">
        <p14:creationId xmlns:p14="http://schemas.microsoft.com/office/powerpoint/2010/main" val="4213406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1257" y="365126"/>
            <a:ext cx="11564983" cy="627652"/>
          </a:xfrm>
        </p:spPr>
        <p:txBody>
          <a:bodyPr>
            <a:normAutofit fontScale="90000"/>
          </a:bodyPr>
          <a:lstStyle/>
          <a:p>
            <a:r>
              <a:rPr lang="fr-FR" b="1" noProof="0" dirty="0" smtClean="0"/>
              <a:t>VII.2. Affectation </a:t>
            </a:r>
            <a:r>
              <a:rPr lang="fr-FR" b="1" noProof="0" dirty="0"/>
              <a:t>ou destination de l’argent perçu </a:t>
            </a:r>
          </a:p>
        </p:txBody>
      </p:sp>
      <p:sp>
        <p:nvSpPr>
          <p:cNvPr id="3" name="Espace réservé du contenu 2"/>
          <p:cNvSpPr>
            <a:spLocks noGrp="1"/>
          </p:cNvSpPr>
          <p:nvPr>
            <p:ph idx="1"/>
          </p:nvPr>
        </p:nvSpPr>
        <p:spPr/>
        <p:txBody>
          <a:bodyPr/>
          <a:lstStyle/>
          <a:p>
            <a:pPr marL="0" indent="0" algn="just">
              <a:lnSpc>
                <a:spcPct val="150000"/>
              </a:lnSpc>
              <a:buNone/>
            </a:pPr>
            <a:r>
              <a:rPr lang="fr-FR" noProof="0" dirty="0"/>
              <a:t>L’ESP veille au fonctionnement du Comité d’Ethique par:</a:t>
            </a:r>
          </a:p>
          <a:p>
            <a:pPr marL="514350" indent="-514350" algn="just">
              <a:lnSpc>
                <a:spcPct val="150000"/>
              </a:lnSpc>
              <a:buFont typeface="+mj-lt"/>
              <a:buAutoNum type="arabicPeriod"/>
            </a:pPr>
            <a:r>
              <a:rPr lang="fr-FR" noProof="0" dirty="0"/>
              <a:t>La préparation des réunions du CE;</a:t>
            </a:r>
          </a:p>
          <a:p>
            <a:pPr marL="514350" indent="-514350" algn="just">
              <a:lnSpc>
                <a:spcPct val="150000"/>
              </a:lnSpc>
              <a:buFont typeface="+mj-lt"/>
              <a:buAutoNum type="arabicPeriod"/>
            </a:pPr>
            <a:r>
              <a:rPr lang="fr-FR" noProof="0" dirty="0"/>
              <a:t>Le remboursement des frais de transport des membres du CE;</a:t>
            </a:r>
          </a:p>
          <a:p>
            <a:pPr marL="514350" indent="-514350" algn="just">
              <a:lnSpc>
                <a:spcPct val="150000"/>
              </a:lnSpc>
              <a:buFont typeface="+mj-lt"/>
              <a:buAutoNum type="arabicPeriod"/>
            </a:pPr>
            <a:r>
              <a:rPr lang="fr-FR" noProof="0" dirty="0"/>
              <a:t>Les honoraires d’expertise si l’on fait appel à un expert;</a:t>
            </a:r>
          </a:p>
          <a:p>
            <a:pPr marL="514350" indent="-514350" algn="just">
              <a:lnSpc>
                <a:spcPct val="150000"/>
              </a:lnSpc>
              <a:buFont typeface="+mj-lt"/>
              <a:buAutoNum type="arabicPeriod"/>
            </a:pPr>
            <a:r>
              <a:rPr lang="fr-FR" noProof="0" dirty="0"/>
              <a:t>Supporter les frais de monitoring ( à Kinshasa comme à l’intérieur).  </a:t>
            </a:r>
          </a:p>
          <a:p>
            <a:pPr marL="514350" indent="-514350" algn="just">
              <a:lnSpc>
                <a:spcPct val="150000"/>
              </a:lnSpc>
              <a:buFont typeface="+mj-lt"/>
              <a:buAutoNum type="arabicPeriod"/>
            </a:pPr>
            <a:endParaRPr lang="fr-FR" noProof="0" dirty="0"/>
          </a:p>
        </p:txBody>
      </p:sp>
    </p:spTree>
    <p:extLst>
      <p:ext uri="{BB962C8B-B14F-4D97-AF65-F5344CB8AC3E}">
        <p14:creationId xmlns:p14="http://schemas.microsoft.com/office/powerpoint/2010/main" val="34433653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b="1" noProof="0" dirty="0"/>
              <a:t>Conclusions et Perspectives</a:t>
            </a:r>
          </a:p>
        </p:txBody>
      </p:sp>
      <p:sp>
        <p:nvSpPr>
          <p:cNvPr id="3" name="Espace réservé du contenu 2"/>
          <p:cNvSpPr>
            <a:spLocks noGrp="1"/>
          </p:cNvSpPr>
          <p:nvPr>
            <p:ph idx="1"/>
          </p:nvPr>
        </p:nvSpPr>
        <p:spPr>
          <a:xfrm>
            <a:off x="838200" y="1551708"/>
            <a:ext cx="10515600" cy="4599709"/>
          </a:xfrm>
        </p:spPr>
        <p:txBody>
          <a:bodyPr>
            <a:normAutofit fontScale="92500" lnSpcReduction="20000"/>
          </a:bodyPr>
          <a:lstStyle/>
          <a:p>
            <a:pPr algn="just">
              <a:lnSpc>
                <a:spcPct val="150000"/>
              </a:lnSpc>
            </a:pPr>
            <a:r>
              <a:rPr lang="fr-BE" dirty="0"/>
              <a:t>Le </a:t>
            </a:r>
            <a:r>
              <a:rPr lang="fr-BE" dirty="0" smtClean="0"/>
              <a:t>comité d’éthique </a:t>
            </a:r>
            <a:r>
              <a:rPr lang="fr-BE" dirty="0"/>
              <a:t>de </a:t>
            </a:r>
            <a:r>
              <a:rPr lang="fr-BE" dirty="0" smtClean="0"/>
              <a:t>l’ESPK  </a:t>
            </a:r>
            <a:r>
              <a:rPr lang="fr-BE" dirty="0"/>
              <a:t>est fonctionnel </a:t>
            </a:r>
            <a:r>
              <a:rPr lang="fr-BE" dirty="0" smtClean="0"/>
              <a:t>malgré </a:t>
            </a:r>
            <a:r>
              <a:rPr lang="fr-BE" dirty="0"/>
              <a:t>certaines </a:t>
            </a:r>
            <a:r>
              <a:rPr lang="fr-BE" dirty="0" smtClean="0"/>
              <a:t>difficultés.</a:t>
            </a:r>
            <a:endParaRPr lang="fr-BE" dirty="0"/>
          </a:p>
          <a:p>
            <a:pPr algn="just">
              <a:lnSpc>
                <a:spcPct val="150000"/>
              </a:lnSpc>
            </a:pPr>
            <a:r>
              <a:rPr lang="fr-BE" dirty="0"/>
              <a:t>Le monde scientifique  commence </a:t>
            </a:r>
            <a:r>
              <a:rPr lang="fr-BE" dirty="0" smtClean="0"/>
              <a:t>à </a:t>
            </a:r>
            <a:r>
              <a:rPr lang="fr-BE" dirty="0"/>
              <a:t>le </a:t>
            </a:r>
            <a:r>
              <a:rPr lang="fr-BE" dirty="0" smtClean="0"/>
              <a:t>connaitre suffisamment. </a:t>
            </a:r>
            <a:endParaRPr lang="fr-BE" dirty="0"/>
          </a:p>
          <a:p>
            <a:pPr algn="just">
              <a:lnSpc>
                <a:spcPct val="150000"/>
              </a:lnSpc>
            </a:pPr>
            <a:r>
              <a:rPr lang="fr-BE" dirty="0" smtClean="0"/>
              <a:t>Parmi les défis à relever figurent:</a:t>
            </a:r>
            <a:endParaRPr lang="fr-BE" dirty="0"/>
          </a:p>
          <a:p>
            <a:pPr algn="just">
              <a:lnSpc>
                <a:spcPct val="150000"/>
              </a:lnSpc>
            </a:pPr>
            <a:r>
              <a:rPr lang="fr-FR" noProof="0" dirty="0" smtClean="0"/>
              <a:t>Formation </a:t>
            </a:r>
            <a:r>
              <a:rPr lang="fr-FR" noProof="0" dirty="0"/>
              <a:t>des chercheurs en conduite responsable de la recherche;</a:t>
            </a:r>
          </a:p>
          <a:p>
            <a:pPr algn="just">
              <a:lnSpc>
                <a:spcPct val="150000"/>
              </a:lnSpc>
            </a:pPr>
            <a:r>
              <a:rPr lang="fr-FR" noProof="0" dirty="0"/>
              <a:t>Formation des chercheurs en éthique et en méthodologie (rédiger le protocole de recherche et le formulaire de consentement éclairé);</a:t>
            </a:r>
          </a:p>
          <a:p>
            <a:pPr algn="just">
              <a:lnSpc>
                <a:spcPct val="150000"/>
              </a:lnSpc>
            </a:pPr>
            <a:r>
              <a:rPr lang="fr-FR" noProof="0" dirty="0"/>
              <a:t>Renforcement du CER en remplaçant les membres peu disponibles;</a:t>
            </a:r>
          </a:p>
          <a:p>
            <a:pPr marL="0" indent="0" algn="just">
              <a:lnSpc>
                <a:spcPct val="150000"/>
              </a:lnSpc>
              <a:buNone/>
            </a:pPr>
            <a:endParaRPr lang="fr-FR" noProof="0" dirty="0"/>
          </a:p>
        </p:txBody>
      </p:sp>
    </p:spTree>
    <p:extLst>
      <p:ext uri="{BB962C8B-B14F-4D97-AF65-F5344CB8AC3E}">
        <p14:creationId xmlns:p14="http://schemas.microsoft.com/office/powerpoint/2010/main" val="3610645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noProof="0" dirty="0"/>
              <a:t>Conclusions et Perspectives (suite)</a:t>
            </a:r>
            <a:endParaRPr lang="fr-FR" noProof="0" dirty="0"/>
          </a:p>
        </p:txBody>
      </p:sp>
      <p:sp>
        <p:nvSpPr>
          <p:cNvPr id="3" name="Espace réservé du contenu 2"/>
          <p:cNvSpPr>
            <a:spLocks noGrp="1"/>
          </p:cNvSpPr>
          <p:nvPr>
            <p:ph idx="1"/>
          </p:nvPr>
        </p:nvSpPr>
        <p:spPr>
          <a:xfrm>
            <a:off x="230909" y="1825625"/>
            <a:ext cx="11739418" cy="4351338"/>
          </a:xfrm>
        </p:spPr>
        <p:txBody>
          <a:bodyPr>
            <a:normAutofit lnSpcReduction="10000"/>
          </a:bodyPr>
          <a:lstStyle/>
          <a:p>
            <a:pPr algn="just"/>
            <a:r>
              <a:rPr lang="fr-FR" noProof="0" dirty="0"/>
              <a:t>Comptabiliser le nombre d’heures des réunions du CER dans la charge horaire des professeurs;</a:t>
            </a:r>
          </a:p>
          <a:p>
            <a:pPr algn="just"/>
            <a:r>
              <a:rPr lang="fr-FR" noProof="0" dirty="0"/>
              <a:t>Doter le CER d’une bonne connexion internet pour un meilleur fonctionnement;</a:t>
            </a:r>
          </a:p>
          <a:p>
            <a:pPr algn="just"/>
            <a:r>
              <a:rPr lang="fr-FR" noProof="0" dirty="0"/>
              <a:t>Formations continues de renforcement des compétences aux membres du </a:t>
            </a:r>
            <a:r>
              <a:rPr lang="fr-FR" noProof="0" dirty="0" smtClean="0"/>
              <a:t>CER</a:t>
            </a:r>
            <a:r>
              <a:rPr lang="fr-FR" dirty="0"/>
              <a:t>;</a:t>
            </a:r>
            <a:endParaRPr lang="fr-FR" noProof="0" dirty="0" smtClean="0"/>
          </a:p>
          <a:p>
            <a:pPr algn="just"/>
            <a:r>
              <a:rPr lang="fr-BE" dirty="0"/>
              <a:t>Création d’un site web qui donne des informations aux chercheurs et </a:t>
            </a:r>
            <a:r>
              <a:rPr lang="fr-BE" dirty="0" smtClean="0"/>
              <a:t>étudiants;</a:t>
            </a:r>
          </a:p>
          <a:p>
            <a:pPr algn="just"/>
            <a:r>
              <a:rPr lang="fr-BE" dirty="0" smtClean="0"/>
              <a:t>Mise à jour du R.O.I. (faire un travail en équipe avec </a:t>
            </a:r>
            <a:r>
              <a:rPr lang="fr-BE" dirty="0" err="1" smtClean="0"/>
              <a:t>Lushi</a:t>
            </a:r>
            <a:r>
              <a:rPr lang="fr-BE" dirty="0" smtClean="0"/>
              <a:t> tout en respectant les spécificités de chaque institution).</a:t>
            </a:r>
            <a:endParaRPr lang="fr-FR" noProof="0" dirty="0"/>
          </a:p>
          <a:p>
            <a:pPr algn="just"/>
            <a:endParaRPr lang="fr-FR" noProof="0" dirty="0"/>
          </a:p>
        </p:txBody>
      </p:sp>
    </p:spTree>
    <p:extLst>
      <p:ext uri="{BB962C8B-B14F-4D97-AF65-F5344CB8AC3E}">
        <p14:creationId xmlns:p14="http://schemas.microsoft.com/office/powerpoint/2010/main" val="11011622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a:solidFill>
            <a:schemeClr val="bg1"/>
          </a:solidFill>
        </p:spPr>
        <p:txBody>
          <a:bodyPr>
            <a:normAutofit/>
          </a:bodyPr>
          <a:lstStyle/>
          <a:p>
            <a:pPr marL="0" indent="0" algn="ctr">
              <a:buNone/>
            </a:pPr>
            <a:endParaRPr lang="fr-BE" sz="8000" dirty="0" smtClean="0">
              <a:latin typeface="Baskerville Old Face" panose="02020602080505020303" pitchFamily="18" charset="0"/>
            </a:endParaRPr>
          </a:p>
          <a:p>
            <a:pPr marL="0" indent="0" algn="ctr">
              <a:buNone/>
            </a:pPr>
            <a:r>
              <a:rPr lang="fr-BE" sz="8000" dirty="0" smtClean="0">
                <a:solidFill>
                  <a:srgbClr val="FF0000"/>
                </a:solidFill>
                <a:latin typeface="Baskerville Old Face" panose="02020602080505020303" pitchFamily="18" charset="0"/>
              </a:rPr>
              <a:t>AKSANTI  SANA</a:t>
            </a:r>
            <a:endParaRPr lang="fr-BE" sz="8000"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630167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Création </a:t>
            </a:r>
            <a:r>
              <a:rPr lang="fr-FR" b="1" dirty="0"/>
              <a:t>et origine du CER de </a:t>
            </a:r>
            <a:r>
              <a:rPr lang="fr-FR" b="1" dirty="0" smtClean="0"/>
              <a:t>l’ESPK  (suite)</a:t>
            </a:r>
            <a:endParaRPr lang="fr-BE" dirty="0"/>
          </a:p>
        </p:txBody>
      </p:sp>
      <p:sp>
        <p:nvSpPr>
          <p:cNvPr id="3" name="Espace réservé du contenu 2"/>
          <p:cNvSpPr>
            <a:spLocks noGrp="1"/>
          </p:cNvSpPr>
          <p:nvPr>
            <p:ph idx="1"/>
          </p:nvPr>
        </p:nvSpPr>
        <p:spPr/>
        <p:txBody>
          <a:bodyPr/>
          <a:lstStyle/>
          <a:p>
            <a:pPr algn="just">
              <a:lnSpc>
                <a:spcPct val="150000"/>
              </a:lnSpc>
            </a:pPr>
            <a:r>
              <a:rPr lang="fr-BE" altLang="fr-FR" dirty="0"/>
              <a:t>Formation des </a:t>
            </a:r>
            <a:r>
              <a:rPr lang="fr-BE" altLang="fr-FR" dirty="0" smtClean="0"/>
              <a:t>futures membres </a:t>
            </a:r>
            <a:r>
              <a:rPr lang="fr-BE" altLang="fr-FR" dirty="0"/>
              <a:t>: </a:t>
            </a:r>
          </a:p>
          <a:p>
            <a:pPr algn="just">
              <a:lnSpc>
                <a:spcPct val="150000"/>
              </a:lnSpc>
              <a:buNone/>
            </a:pPr>
            <a:r>
              <a:rPr lang="fr-BE" altLang="fr-FR" dirty="0"/>
              <a:t>	Atelier sur les modalités de mise en place et l’élaboration des </a:t>
            </a:r>
            <a:r>
              <a:rPr lang="fr-BE" altLang="fr-FR" dirty="0" smtClean="0"/>
              <a:t>procédures </a:t>
            </a:r>
            <a:r>
              <a:rPr lang="fr-BE" altLang="fr-FR" dirty="0"/>
              <a:t>de fonctionnement du CE du 27au 28 Décembre 2002</a:t>
            </a:r>
          </a:p>
          <a:p>
            <a:pPr algn="just">
              <a:lnSpc>
                <a:spcPct val="150000"/>
              </a:lnSpc>
              <a:buNone/>
            </a:pPr>
            <a:endParaRPr lang="fr-BE" altLang="fr-FR" dirty="0"/>
          </a:p>
          <a:p>
            <a:r>
              <a:rPr lang="fr-BE" altLang="fr-FR" dirty="0"/>
              <a:t>Décision de création par le Recteur : </a:t>
            </a:r>
            <a:r>
              <a:rPr lang="fr-BE" altLang="fr-FR" sz="3200" dirty="0"/>
              <a:t>07/11/ </a:t>
            </a:r>
            <a:r>
              <a:rPr lang="fr-BE" altLang="fr-FR" sz="3200" dirty="0" smtClean="0"/>
              <a:t>2003</a:t>
            </a:r>
            <a:endParaRPr lang="fr-BE" altLang="fr-FR" sz="3200" dirty="0"/>
          </a:p>
        </p:txBody>
      </p:sp>
    </p:spTree>
    <p:extLst>
      <p:ext uri="{BB962C8B-B14F-4D97-AF65-F5344CB8AC3E}">
        <p14:creationId xmlns:p14="http://schemas.microsoft.com/office/powerpoint/2010/main" val="7568439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noProof="0" dirty="0"/>
              <a:t>Sources bibliographiques</a:t>
            </a:r>
          </a:p>
        </p:txBody>
      </p:sp>
      <p:sp>
        <p:nvSpPr>
          <p:cNvPr id="3" name="Espace réservé du contenu 2"/>
          <p:cNvSpPr>
            <a:spLocks noGrp="1"/>
          </p:cNvSpPr>
          <p:nvPr>
            <p:ph idx="1"/>
          </p:nvPr>
        </p:nvSpPr>
        <p:spPr/>
        <p:txBody>
          <a:bodyPr/>
          <a:lstStyle/>
          <a:p>
            <a:r>
              <a:rPr lang="fr-FR" noProof="0" dirty="0"/>
              <a:t>Le R.O.I. du 10 juin 2014 </a:t>
            </a:r>
          </a:p>
          <a:p>
            <a:r>
              <a:rPr lang="fr-FR" noProof="0" dirty="0"/>
              <a:t>La décision rectorale créant le CER de l’ESPK</a:t>
            </a:r>
          </a:p>
          <a:p>
            <a:r>
              <a:rPr lang="fr-FR" noProof="0" dirty="0"/>
              <a:t>DECISION N0 0242/ UNIKIN/R/2011 DU 21/01 /2011 PORTANT NOMINATION DES MEMBRES DU COMITE D'ETHIQUE DE L'ECOLE DE SANTE PUBUQUE DE L'UNIVESITE DE KINSHASA</a:t>
            </a:r>
          </a:p>
          <a:p>
            <a:endParaRPr lang="fr-BE" dirty="0"/>
          </a:p>
        </p:txBody>
      </p:sp>
    </p:spTree>
    <p:extLst>
      <p:ext uri="{BB962C8B-B14F-4D97-AF65-F5344CB8AC3E}">
        <p14:creationId xmlns:p14="http://schemas.microsoft.com/office/powerpoint/2010/main" val="2352525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8022" y="69670"/>
            <a:ext cx="10555778" cy="927857"/>
          </a:xfrm>
        </p:spPr>
        <p:txBody>
          <a:bodyPr>
            <a:normAutofit/>
          </a:bodyPr>
          <a:lstStyle/>
          <a:p>
            <a:r>
              <a:rPr lang="fr-FR" b="1" noProof="0" dirty="0" smtClean="0"/>
              <a:t>II. Missions </a:t>
            </a:r>
            <a:r>
              <a:rPr lang="fr-FR" b="1" noProof="0" dirty="0"/>
              <a:t>et attributions du CER de l’ESPK  </a:t>
            </a:r>
            <a:endParaRPr lang="fr-FR" noProof="0" dirty="0"/>
          </a:p>
        </p:txBody>
      </p:sp>
      <p:sp>
        <p:nvSpPr>
          <p:cNvPr id="3" name="Espace réservé du contenu 2"/>
          <p:cNvSpPr>
            <a:spLocks noGrp="1"/>
          </p:cNvSpPr>
          <p:nvPr>
            <p:ph idx="1"/>
          </p:nvPr>
        </p:nvSpPr>
        <p:spPr>
          <a:xfrm>
            <a:off x="83127" y="997527"/>
            <a:ext cx="12016509" cy="5671128"/>
          </a:xfrm>
        </p:spPr>
        <p:txBody>
          <a:bodyPr>
            <a:noAutofit/>
          </a:bodyPr>
          <a:lstStyle/>
          <a:p>
            <a:pPr marL="0" indent="0">
              <a:lnSpc>
                <a:spcPct val="150000"/>
              </a:lnSpc>
              <a:buNone/>
            </a:pPr>
            <a:r>
              <a:rPr lang="fr-FR" noProof="0" dirty="0"/>
              <a:t>Suivant le </a:t>
            </a:r>
            <a:r>
              <a:rPr lang="fr-FR" noProof="0" dirty="0" smtClean="0"/>
              <a:t>R.O.I </a:t>
            </a:r>
            <a:r>
              <a:rPr lang="fr-FR" noProof="0" dirty="0"/>
              <a:t>: sauvegarder la dignité, les droits, la sécurité et le bien-être des participants à une recherche ou à une intervention (recherche-action) soumise  à l’ESPK en : </a:t>
            </a:r>
          </a:p>
          <a:p>
            <a:pPr marL="457200" indent="-457200">
              <a:lnSpc>
                <a:spcPct val="150000"/>
              </a:lnSpc>
              <a:buFont typeface="+mj-lt"/>
              <a:buAutoNum type="arabicPeriod"/>
            </a:pPr>
            <a:r>
              <a:rPr lang="fr-FR" noProof="0" dirty="0"/>
              <a:t>garantissant la </a:t>
            </a:r>
            <a:r>
              <a:rPr lang="fr-FR" b="1" noProof="0" dirty="0">
                <a:solidFill>
                  <a:srgbClr val="FF0000"/>
                </a:solidFill>
              </a:rPr>
              <a:t>protection</a:t>
            </a:r>
            <a:r>
              <a:rPr lang="fr-FR" noProof="0" dirty="0"/>
              <a:t> la plus large possible des participants à la  recherche et en contribuant à la </a:t>
            </a:r>
            <a:r>
              <a:rPr lang="fr-FR" b="1" noProof="0" dirty="0">
                <a:solidFill>
                  <a:srgbClr val="FF0000"/>
                </a:solidFill>
              </a:rPr>
              <a:t>qualité scientifique </a:t>
            </a:r>
            <a:r>
              <a:rPr lang="fr-FR" noProof="0" dirty="0"/>
              <a:t>et </a:t>
            </a:r>
            <a:r>
              <a:rPr lang="fr-FR" b="1" noProof="0" dirty="0">
                <a:solidFill>
                  <a:srgbClr val="FF0000"/>
                </a:solidFill>
              </a:rPr>
              <a:t>éthique</a:t>
            </a:r>
            <a:r>
              <a:rPr lang="fr-FR" noProof="0" dirty="0"/>
              <a:t> de la recherche;  </a:t>
            </a:r>
          </a:p>
          <a:p>
            <a:pPr marL="457200" indent="-457200">
              <a:lnSpc>
                <a:spcPct val="150000"/>
              </a:lnSpc>
              <a:buFont typeface="+mj-lt"/>
              <a:buAutoNum type="arabicPeriod"/>
            </a:pPr>
            <a:r>
              <a:rPr lang="fr-FR" noProof="0" dirty="0"/>
              <a:t>examinant </a:t>
            </a:r>
            <a:r>
              <a:rPr lang="fr-FR" noProof="0" dirty="0" smtClean="0"/>
              <a:t>et </a:t>
            </a:r>
            <a:r>
              <a:rPr lang="fr-FR" b="1" noProof="0" dirty="0">
                <a:solidFill>
                  <a:srgbClr val="FF0000"/>
                </a:solidFill>
              </a:rPr>
              <a:t>donnant les </a:t>
            </a:r>
            <a:r>
              <a:rPr lang="fr-FR" b="1" noProof="0" dirty="0" smtClean="0">
                <a:solidFill>
                  <a:srgbClr val="FF0000"/>
                </a:solidFill>
              </a:rPr>
              <a:t>avis </a:t>
            </a:r>
            <a:r>
              <a:rPr lang="fr-FR" noProof="0" dirty="0" smtClean="0"/>
              <a:t>(approbation/demande d’amélioration/désapprobation) </a:t>
            </a:r>
            <a:r>
              <a:rPr lang="fr-FR" noProof="0" dirty="0"/>
              <a:t>sur les protocoles de recherche et d’intervention; </a:t>
            </a:r>
          </a:p>
          <a:p>
            <a:pPr marL="0" indent="0">
              <a:lnSpc>
                <a:spcPct val="150000"/>
              </a:lnSpc>
              <a:buNone/>
            </a:pPr>
            <a:endParaRPr lang="fr-FR" noProof="0" dirty="0"/>
          </a:p>
          <a:p>
            <a:pPr marL="0" indent="0">
              <a:lnSpc>
                <a:spcPct val="150000"/>
              </a:lnSpc>
              <a:buNone/>
            </a:pPr>
            <a:endParaRPr lang="fr-FR" noProof="0" dirty="0"/>
          </a:p>
          <a:p>
            <a:pPr>
              <a:lnSpc>
                <a:spcPct val="150000"/>
              </a:lnSpc>
            </a:pPr>
            <a:endParaRPr lang="fr-FR" noProof="0" dirty="0"/>
          </a:p>
          <a:p>
            <a:pPr marL="0" indent="0">
              <a:lnSpc>
                <a:spcPct val="150000"/>
              </a:lnSpc>
              <a:buNone/>
            </a:pPr>
            <a:endParaRPr lang="fr-FR" noProof="0" dirty="0"/>
          </a:p>
        </p:txBody>
      </p:sp>
    </p:spTree>
    <p:extLst>
      <p:ext uri="{BB962C8B-B14F-4D97-AF65-F5344CB8AC3E}">
        <p14:creationId xmlns:p14="http://schemas.microsoft.com/office/powerpoint/2010/main" val="3151652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1520" y="110836"/>
            <a:ext cx="10622280" cy="770313"/>
          </a:xfrm>
        </p:spPr>
        <p:txBody>
          <a:bodyPr>
            <a:normAutofit fontScale="90000"/>
          </a:bodyPr>
          <a:lstStyle/>
          <a:p>
            <a:r>
              <a:rPr lang="fr-FR" b="1" noProof="0" dirty="0" smtClean="0"/>
              <a:t>II. Missions </a:t>
            </a:r>
            <a:r>
              <a:rPr lang="fr-FR" b="1" noProof="0" dirty="0"/>
              <a:t>et attributions du CER de l’ESPK (suite) </a:t>
            </a:r>
            <a:endParaRPr lang="fr-FR" noProof="0" dirty="0"/>
          </a:p>
        </p:txBody>
      </p:sp>
      <p:sp>
        <p:nvSpPr>
          <p:cNvPr id="3" name="Espace réservé du contenu 2"/>
          <p:cNvSpPr>
            <a:spLocks noGrp="1"/>
          </p:cNvSpPr>
          <p:nvPr>
            <p:ph idx="1"/>
          </p:nvPr>
        </p:nvSpPr>
        <p:spPr>
          <a:xfrm>
            <a:off x="184727" y="803564"/>
            <a:ext cx="11841017" cy="5920509"/>
          </a:xfrm>
        </p:spPr>
        <p:txBody>
          <a:bodyPr>
            <a:noAutofit/>
          </a:bodyPr>
          <a:lstStyle/>
          <a:p>
            <a:pPr marL="0" indent="0" algn="just">
              <a:lnSpc>
                <a:spcPct val="150000"/>
              </a:lnSpc>
              <a:buNone/>
            </a:pPr>
            <a:r>
              <a:rPr lang="fr-FR" noProof="0" dirty="0"/>
              <a:t>3. assurant </a:t>
            </a:r>
            <a:r>
              <a:rPr lang="fr-FR" b="1" noProof="0" dirty="0">
                <a:solidFill>
                  <a:srgbClr val="FF0000"/>
                </a:solidFill>
              </a:rPr>
              <a:t>l’encadrement des chercheurs </a:t>
            </a:r>
            <a:r>
              <a:rPr lang="fr-FR" noProof="0" dirty="0"/>
              <a:t>sur le plan méthodologique (rôle pédagogique : assurer la </a:t>
            </a:r>
            <a:r>
              <a:rPr lang="fr-FR" b="1" noProof="0" dirty="0">
                <a:solidFill>
                  <a:srgbClr val="FF0000"/>
                </a:solidFill>
              </a:rPr>
              <a:t>formation/l’éducation </a:t>
            </a:r>
            <a:r>
              <a:rPr lang="fr-FR" noProof="0" dirty="0"/>
              <a:t>des chercheurs) ; </a:t>
            </a:r>
          </a:p>
          <a:p>
            <a:pPr marL="0" indent="0" algn="just">
              <a:lnSpc>
                <a:spcPct val="150000"/>
              </a:lnSpc>
              <a:buNone/>
            </a:pPr>
            <a:r>
              <a:rPr lang="fr-FR" noProof="0" dirty="0"/>
              <a:t>4. encourageant l’adhésion à des normes éthiques et scientifiques élevées dans la recherche biomédicale ; </a:t>
            </a:r>
          </a:p>
          <a:p>
            <a:pPr marL="0" indent="0" algn="just">
              <a:lnSpc>
                <a:spcPct val="150000"/>
              </a:lnSpc>
              <a:buNone/>
            </a:pPr>
            <a:r>
              <a:rPr lang="fr-FR" noProof="0" dirty="0"/>
              <a:t>5. participant au monitoring des projets approuvés (</a:t>
            </a:r>
            <a:r>
              <a:rPr lang="fr-FR" b="1" noProof="0" dirty="0">
                <a:solidFill>
                  <a:srgbClr val="FF0000"/>
                </a:solidFill>
              </a:rPr>
              <a:t>suivi</a:t>
            </a:r>
            <a:r>
              <a:rPr lang="fr-FR" noProof="0" dirty="0"/>
              <a:t> de l’exécution des projets de recherche sur terrain: </a:t>
            </a:r>
            <a:r>
              <a:rPr lang="fr-FR" noProof="0" dirty="0" smtClean="0"/>
              <a:t>« la </a:t>
            </a:r>
            <a:r>
              <a:rPr lang="fr-FR" noProof="0" dirty="0"/>
              <a:t>confiance n’exclut pas le </a:t>
            </a:r>
            <a:r>
              <a:rPr lang="fr-FR" noProof="0" dirty="0" smtClean="0"/>
              <a:t>contrôle ») </a:t>
            </a:r>
            <a:r>
              <a:rPr lang="fr-FR" noProof="0" dirty="0"/>
              <a:t>;</a:t>
            </a:r>
          </a:p>
          <a:p>
            <a:pPr marL="0" indent="0" algn="just">
              <a:lnSpc>
                <a:spcPct val="100000"/>
              </a:lnSpc>
              <a:buNone/>
            </a:pPr>
            <a:r>
              <a:rPr lang="fr-FR" noProof="0" dirty="0"/>
              <a:t>	Le CER peut décider l’arrêt de la recherche ou de l’intervention si les 	conditions de santé, de dignité, de sécurité ou du bien-être des 	participants sont menacées (cas d’une étude en Ituri).</a:t>
            </a:r>
          </a:p>
          <a:p>
            <a:pPr marL="0" indent="0" algn="just">
              <a:lnSpc>
                <a:spcPct val="150000"/>
              </a:lnSpc>
              <a:buNone/>
            </a:pPr>
            <a:endParaRPr lang="fr-FR" noProof="0" dirty="0"/>
          </a:p>
          <a:p>
            <a:pPr marL="0" indent="0" algn="just">
              <a:lnSpc>
                <a:spcPct val="150000"/>
              </a:lnSpc>
              <a:buNone/>
            </a:pPr>
            <a:endParaRPr lang="fr-FR" noProof="0" dirty="0"/>
          </a:p>
        </p:txBody>
      </p:sp>
    </p:spTree>
    <p:extLst>
      <p:ext uri="{BB962C8B-B14F-4D97-AF65-F5344CB8AC3E}">
        <p14:creationId xmlns:p14="http://schemas.microsoft.com/office/powerpoint/2010/main" val="4249406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9491" y="83127"/>
            <a:ext cx="10515600" cy="720437"/>
          </a:xfrm>
        </p:spPr>
        <p:txBody>
          <a:bodyPr>
            <a:normAutofit fontScale="90000"/>
          </a:bodyPr>
          <a:lstStyle/>
          <a:p>
            <a:r>
              <a:rPr lang="fr-FR" b="1" noProof="0" dirty="0" smtClean="0"/>
              <a:t>II. Missions </a:t>
            </a:r>
            <a:r>
              <a:rPr lang="fr-FR" b="1" noProof="0" dirty="0"/>
              <a:t>et attributions du CER de l’ESPK (suite) </a:t>
            </a:r>
            <a:endParaRPr lang="fr-FR" noProof="0" dirty="0"/>
          </a:p>
        </p:txBody>
      </p:sp>
      <p:sp>
        <p:nvSpPr>
          <p:cNvPr id="3" name="Espace réservé du contenu 2"/>
          <p:cNvSpPr>
            <a:spLocks noGrp="1"/>
          </p:cNvSpPr>
          <p:nvPr>
            <p:ph idx="1"/>
          </p:nvPr>
        </p:nvSpPr>
        <p:spPr>
          <a:xfrm>
            <a:off x="129309" y="711200"/>
            <a:ext cx="11961091" cy="6049818"/>
          </a:xfrm>
        </p:spPr>
        <p:txBody>
          <a:bodyPr>
            <a:noAutofit/>
          </a:bodyPr>
          <a:lstStyle/>
          <a:p>
            <a:pPr marL="0" lvl="0" indent="0">
              <a:lnSpc>
                <a:spcPct val="150000"/>
              </a:lnSpc>
              <a:buNone/>
            </a:pPr>
            <a:r>
              <a:rPr lang="fr-FR" noProof="0" dirty="0"/>
              <a:t>6. donnant l’approbation/désapprobation de la publication des résultats de la recherche (il y a des recherches très sensibles dont les résultats ne doivent pas être publiés immédiatement ou dans leur état présent);</a:t>
            </a:r>
          </a:p>
          <a:p>
            <a:pPr marL="0" lvl="0" indent="0">
              <a:lnSpc>
                <a:spcPct val="150000"/>
              </a:lnSpc>
              <a:buNone/>
            </a:pPr>
            <a:r>
              <a:rPr lang="fr-FR" noProof="0" dirty="0"/>
              <a:t>7. assurant la formation de base et la formation continue des membres du CER sur les aspects éthiques, dans le cadre d’une </a:t>
            </a:r>
            <a:r>
              <a:rPr lang="fr-FR" b="1" noProof="0" dirty="0">
                <a:solidFill>
                  <a:srgbClr val="FF0000"/>
                </a:solidFill>
              </a:rPr>
              <a:t>coopération avec d’autres CER </a:t>
            </a:r>
            <a:r>
              <a:rPr lang="fr-FR" noProof="0" dirty="0"/>
              <a:t>nationaux ou étrangers.</a:t>
            </a:r>
          </a:p>
          <a:p>
            <a:pPr marL="0" lvl="0" indent="0">
              <a:lnSpc>
                <a:spcPct val="150000"/>
              </a:lnSpc>
              <a:buNone/>
            </a:pPr>
            <a:r>
              <a:rPr lang="fr-FR" noProof="0" dirty="0"/>
              <a:t>8. Assurant la formation des étudiants de deuxième cycle de la Faculté de Médecine en éthique de la recherche et en bioéthique par des modules appropriés.</a:t>
            </a:r>
          </a:p>
          <a:p>
            <a:pPr marL="0" lvl="0" indent="0">
              <a:lnSpc>
                <a:spcPct val="150000"/>
              </a:lnSpc>
              <a:buNone/>
            </a:pPr>
            <a:r>
              <a:rPr lang="fr-FR" noProof="0" dirty="0"/>
              <a:t>  </a:t>
            </a:r>
          </a:p>
          <a:p>
            <a:pPr>
              <a:lnSpc>
                <a:spcPct val="150000"/>
              </a:lnSpc>
            </a:pPr>
            <a:endParaRPr lang="fr-FR" noProof="0" dirty="0"/>
          </a:p>
          <a:p>
            <a:pPr>
              <a:lnSpc>
                <a:spcPct val="150000"/>
              </a:lnSpc>
            </a:pPr>
            <a:endParaRPr lang="fr-FR" noProof="0" dirty="0"/>
          </a:p>
        </p:txBody>
      </p:sp>
    </p:spTree>
    <p:extLst>
      <p:ext uri="{BB962C8B-B14F-4D97-AF65-F5344CB8AC3E}">
        <p14:creationId xmlns:p14="http://schemas.microsoft.com/office/powerpoint/2010/main" val="563259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8343" y="83127"/>
            <a:ext cx="11005457" cy="927860"/>
          </a:xfrm>
        </p:spPr>
        <p:txBody>
          <a:bodyPr>
            <a:normAutofit fontScale="90000"/>
          </a:bodyPr>
          <a:lstStyle/>
          <a:p>
            <a:pPr algn="ctr"/>
            <a:r>
              <a:rPr lang="fr-FR" b="1" noProof="0" dirty="0"/>
              <a:t> </a:t>
            </a:r>
            <a:br>
              <a:rPr lang="fr-FR" b="1" noProof="0" dirty="0"/>
            </a:br>
            <a:r>
              <a:rPr lang="fr-FR" sz="3600" b="1" noProof="0" dirty="0" smtClean="0"/>
              <a:t>III. Organes </a:t>
            </a:r>
            <a:r>
              <a:rPr lang="fr-FR" sz="3600" b="1" noProof="0" dirty="0"/>
              <a:t>du CER de l’ESPK</a:t>
            </a:r>
            <a:r>
              <a:rPr lang="fr-FR" b="1" noProof="0" dirty="0"/>
              <a:t/>
            </a:r>
            <a:br>
              <a:rPr lang="fr-FR" b="1" noProof="0" dirty="0"/>
            </a:br>
            <a:endParaRPr lang="fr-FR" b="1" noProof="0" dirty="0"/>
          </a:p>
        </p:txBody>
      </p:sp>
      <p:sp>
        <p:nvSpPr>
          <p:cNvPr id="3" name="Espace réservé du contenu 2"/>
          <p:cNvSpPr>
            <a:spLocks noGrp="1"/>
          </p:cNvSpPr>
          <p:nvPr>
            <p:ph idx="1"/>
          </p:nvPr>
        </p:nvSpPr>
        <p:spPr>
          <a:xfrm>
            <a:off x="166255" y="1010987"/>
            <a:ext cx="11868727" cy="5565303"/>
          </a:xfrm>
        </p:spPr>
        <p:txBody>
          <a:bodyPr>
            <a:noAutofit/>
          </a:bodyPr>
          <a:lstStyle/>
          <a:p>
            <a:pPr marL="0" indent="0">
              <a:lnSpc>
                <a:spcPct val="150000"/>
              </a:lnSpc>
              <a:buNone/>
            </a:pPr>
            <a:r>
              <a:rPr lang="fr-FR" noProof="0" dirty="0"/>
              <a:t>Deux organes : le Comité et le Bureau du CER.</a:t>
            </a:r>
          </a:p>
          <a:p>
            <a:pPr marL="457200" indent="-457200">
              <a:lnSpc>
                <a:spcPct val="150000"/>
              </a:lnSpc>
              <a:buAutoNum type="arabicPeriod"/>
            </a:pPr>
            <a:r>
              <a:rPr lang="fr-FR" b="1" noProof="0" dirty="0" smtClean="0">
                <a:solidFill>
                  <a:srgbClr val="FF0000"/>
                </a:solidFill>
              </a:rPr>
              <a:t>Le </a:t>
            </a:r>
            <a:r>
              <a:rPr lang="fr-FR" b="1" dirty="0" smtClean="0">
                <a:solidFill>
                  <a:srgbClr val="FF0000"/>
                </a:solidFill>
              </a:rPr>
              <a:t>Comité</a:t>
            </a:r>
            <a:r>
              <a:rPr lang="fr-FR" dirty="0" smtClean="0"/>
              <a:t>: Il </a:t>
            </a:r>
            <a:r>
              <a:rPr lang="fr-FR" noProof="0" dirty="0" smtClean="0"/>
              <a:t>est </a:t>
            </a:r>
            <a:r>
              <a:rPr lang="fr-FR" noProof="0" dirty="0"/>
              <a:t>composé de 15 membres qui siègent en assemblée plénière. </a:t>
            </a:r>
            <a:r>
              <a:rPr lang="fr-FR" noProof="0" dirty="0" smtClean="0"/>
              <a:t>Tous </a:t>
            </a:r>
            <a:r>
              <a:rPr lang="fr-FR" noProof="0" dirty="0"/>
              <a:t>les </a:t>
            </a:r>
            <a:r>
              <a:rPr lang="fr-FR" noProof="0" dirty="0" smtClean="0"/>
              <a:t>15 membres </a:t>
            </a:r>
            <a:r>
              <a:rPr lang="fr-FR" noProof="0" dirty="0"/>
              <a:t>ont droit délibératif. </a:t>
            </a:r>
            <a:endParaRPr lang="fr-FR" noProof="0" dirty="0" smtClean="0"/>
          </a:p>
          <a:p>
            <a:pPr marL="457200" indent="-457200">
              <a:lnSpc>
                <a:spcPct val="150000"/>
              </a:lnSpc>
              <a:buAutoNum type="arabicPeriod"/>
            </a:pPr>
            <a:r>
              <a:rPr lang="fr-FR" b="1" noProof="0" dirty="0" smtClean="0">
                <a:solidFill>
                  <a:srgbClr val="FF0000"/>
                </a:solidFill>
              </a:rPr>
              <a:t>Le </a:t>
            </a:r>
            <a:r>
              <a:rPr lang="fr-FR" b="1" noProof="0" dirty="0">
                <a:solidFill>
                  <a:srgbClr val="FF0000"/>
                </a:solidFill>
              </a:rPr>
              <a:t>Bureau </a:t>
            </a:r>
            <a:r>
              <a:rPr lang="fr-FR" noProof="0" dirty="0"/>
              <a:t>du Comité est composé de :</a:t>
            </a:r>
          </a:p>
          <a:p>
            <a:pPr>
              <a:lnSpc>
                <a:spcPct val="150000"/>
              </a:lnSpc>
              <a:buFontTx/>
              <a:buChar char="-"/>
            </a:pPr>
            <a:r>
              <a:rPr lang="fr-FR" noProof="0" dirty="0"/>
              <a:t>1 Président ;</a:t>
            </a:r>
          </a:p>
          <a:p>
            <a:pPr>
              <a:lnSpc>
                <a:spcPct val="150000"/>
              </a:lnSpc>
              <a:buFontTx/>
              <a:buChar char="-"/>
            </a:pPr>
            <a:r>
              <a:rPr lang="fr-FR" noProof="0" dirty="0"/>
              <a:t>1 Vice-Président ;</a:t>
            </a:r>
          </a:p>
          <a:p>
            <a:pPr>
              <a:lnSpc>
                <a:spcPct val="150000"/>
              </a:lnSpc>
              <a:buFontTx/>
              <a:buChar char="-"/>
            </a:pPr>
            <a:r>
              <a:rPr lang="fr-FR" noProof="0" dirty="0"/>
              <a:t>1 Secrétaire</a:t>
            </a:r>
          </a:p>
        </p:txBody>
      </p:sp>
    </p:spTree>
    <p:extLst>
      <p:ext uri="{BB962C8B-B14F-4D97-AF65-F5344CB8AC3E}">
        <p14:creationId xmlns:p14="http://schemas.microsoft.com/office/powerpoint/2010/main" val="241933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3663" y="60960"/>
            <a:ext cx="10515600" cy="1121295"/>
          </a:xfrm>
        </p:spPr>
        <p:txBody>
          <a:bodyPr>
            <a:normAutofit fontScale="90000"/>
          </a:bodyPr>
          <a:lstStyle/>
          <a:p>
            <a:pPr algn="ctr"/>
            <a:r>
              <a:rPr lang="fr-FR" noProof="0" dirty="0"/>
              <a:t> </a:t>
            </a:r>
            <a:br>
              <a:rPr lang="fr-FR" noProof="0" dirty="0"/>
            </a:br>
            <a:r>
              <a:rPr lang="fr-FR" noProof="0" dirty="0" smtClean="0"/>
              <a:t>III. </a:t>
            </a:r>
            <a:r>
              <a:rPr lang="fr-FR" sz="3600" b="1" noProof="0" dirty="0" smtClean="0"/>
              <a:t>Organes </a:t>
            </a:r>
            <a:r>
              <a:rPr lang="fr-FR" sz="3600" b="1" noProof="0" dirty="0"/>
              <a:t>du CER de </a:t>
            </a:r>
            <a:r>
              <a:rPr lang="fr-FR" sz="3600" b="1" noProof="0" dirty="0" smtClean="0"/>
              <a:t>l’ESPK (suite)</a:t>
            </a:r>
            <a:r>
              <a:rPr lang="fr-FR" noProof="0" dirty="0"/>
              <a:t/>
            </a:r>
            <a:br>
              <a:rPr lang="fr-FR" noProof="0" dirty="0"/>
            </a:br>
            <a:endParaRPr lang="fr-FR" noProof="0" dirty="0"/>
          </a:p>
        </p:txBody>
      </p:sp>
      <p:sp>
        <p:nvSpPr>
          <p:cNvPr id="3" name="Espace réservé du contenu 2"/>
          <p:cNvSpPr>
            <a:spLocks noGrp="1"/>
          </p:cNvSpPr>
          <p:nvPr>
            <p:ph idx="1"/>
          </p:nvPr>
        </p:nvSpPr>
        <p:spPr>
          <a:xfrm>
            <a:off x="203200" y="997527"/>
            <a:ext cx="11850255" cy="5698837"/>
          </a:xfrm>
        </p:spPr>
        <p:txBody>
          <a:bodyPr>
            <a:noAutofit/>
          </a:bodyPr>
          <a:lstStyle/>
          <a:p>
            <a:pPr>
              <a:lnSpc>
                <a:spcPct val="150000"/>
              </a:lnSpc>
            </a:pPr>
            <a:r>
              <a:rPr lang="fr-FR" noProof="0" dirty="0"/>
              <a:t>Le </a:t>
            </a:r>
            <a:r>
              <a:rPr lang="fr-FR" noProof="0" dirty="0" smtClean="0"/>
              <a:t>R.O.I. </a:t>
            </a:r>
            <a:r>
              <a:rPr lang="fr-FR" noProof="0" dirty="0"/>
              <a:t>prévoit que le Secrétariat soit appuyé par </a:t>
            </a:r>
            <a:r>
              <a:rPr lang="fr-FR" noProof="0" dirty="0">
                <a:solidFill>
                  <a:srgbClr val="FF0000"/>
                </a:solidFill>
              </a:rPr>
              <a:t>un opérateur de saisi </a:t>
            </a:r>
            <a:r>
              <a:rPr lang="fr-FR" noProof="0" dirty="0"/>
              <a:t>et un </a:t>
            </a:r>
            <a:r>
              <a:rPr lang="fr-FR" noProof="0" dirty="0">
                <a:solidFill>
                  <a:srgbClr val="FF0000"/>
                </a:solidFill>
              </a:rPr>
              <a:t>trésorier</a:t>
            </a:r>
            <a:r>
              <a:rPr lang="fr-FR" noProof="0" dirty="0"/>
              <a:t> qui ne siègent pas (ne participent pas aux délibérations du CER).</a:t>
            </a:r>
          </a:p>
          <a:p>
            <a:pPr>
              <a:lnSpc>
                <a:spcPct val="150000"/>
              </a:lnSpc>
            </a:pPr>
            <a:r>
              <a:rPr lang="fr-FR" noProof="0" dirty="0"/>
              <a:t>Le CER de l’ESPK a le loisir de :</a:t>
            </a:r>
          </a:p>
          <a:p>
            <a:pPr lvl="1">
              <a:lnSpc>
                <a:spcPct val="150000"/>
              </a:lnSpc>
            </a:pPr>
            <a:r>
              <a:rPr lang="fr-FR" sz="2800" noProof="0" dirty="0"/>
              <a:t>créer des commissions techniques ad hoc, </a:t>
            </a:r>
          </a:p>
          <a:p>
            <a:pPr lvl="1">
              <a:lnSpc>
                <a:spcPct val="150000"/>
              </a:lnSpc>
            </a:pPr>
            <a:r>
              <a:rPr lang="fr-FR" sz="2800" noProof="0" dirty="0"/>
              <a:t>recourir à une  expertise extérieure et </a:t>
            </a:r>
          </a:p>
          <a:p>
            <a:pPr lvl="1">
              <a:lnSpc>
                <a:spcPct val="150000"/>
              </a:lnSpc>
            </a:pPr>
            <a:r>
              <a:rPr lang="fr-FR" sz="2800" noProof="0" dirty="0"/>
              <a:t>solliciter les avis et considérations des institutions scientifiques, d’autres personnes telles que les membres des associations socioculturelles, des leaders d’opinions et d’autres groupes spécifiques.</a:t>
            </a:r>
          </a:p>
          <a:p>
            <a:pPr>
              <a:lnSpc>
                <a:spcPct val="150000"/>
              </a:lnSpc>
            </a:pPr>
            <a:endParaRPr lang="fr-FR" noProof="0" dirty="0"/>
          </a:p>
        </p:txBody>
      </p:sp>
    </p:spTree>
    <p:extLst>
      <p:ext uri="{BB962C8B-B14F-4D97-AF65-F5344CB8AC3E}">
        <p14:creationId xmlns:p14="http://schemas.microsoft.com/office/powerpoint/2010/main" val="29196158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2148</Words>
  <Application>Microsoft Office PowerPoint</Application>
  <PresentationFormat>Grand écran</PresentationFormat>
  <Paragraphs>297</Paragraphs>
  <Slides>40</Slides>
  <Notes>0</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1</vt:i4>
      </vt:variant>
      <vt:variant>
        <vt:lpstr>Titres des diapositives</vt:lpstr>
      </vt:variant>
      <vt:variant>
        <vt:i4>40</vt:i4>
      </vt:variant>
    </vt:vector>
  </HeadingPairs>
  <TitlesOfParts>
    <vt:vector size="51" baseType="lpstr">
      <vt:lpstr>Arial</vt:lpstr>
      <vt:lpstr>Arial Narrow</vt:lpstr>
      <vt:lpstr>Arial Rounded MT Bold</vt:lpstr>
      <vt:lpstr>Bahnschrift Light</vt:lpstr>
      <vt:lpstr>Baskerville Old Face</vt:lpstr>
      <vt:lpstr>Calibri</vt:lpstr>
      <vt:lpstr>Calibri Light</vt:lpstr>
      <vt:lpstr>Times New Roman</vt:lpstr>
      <vt:lpstr>Wingdings</vt:lpstr>
      <vt:lpstr>Thème Office</vt:lpstr>
      <vt:lpstr>Image bitmap</vt:lpstr>
      <vt:lpstr>     DÉFIS LIÉS À L’ÉVALUATION ÉTHIQUE  D’UN PROJET DE RECHERCHE </vt:lpstr>
      <vt:lpstr>Plan de la présentation</vt:lpstr>
      <vt:lpstr>I. Création et origine du CER de l’ESPK</vt:lpstr>
      <vt:lpstr>I. Création et origine du CER de l’ESPK  (suite)</vt:lpstr>
      <vt:lpstr>II. Missions et attributions du CER de l’ESPK  </vt:lpstr>
      <vt:lpstr>II. Missions et attributions du CER de l’ESPK (suite) </vt:lpstr>
      <vt:lpstr>II. Missions et attributions du CER de l’ESPK (suite) </vt:lpstr>
      <vt:lpstr>  III. Organes du CER de l’ESPK </vt:lpstr>
      <vt:lpstr>  III. Organes du CER de l’ESPK (suite) </vt:lpstr>
      <vt:lpstr>IV. Membres du CER de L’ESPK</vt:lpstr>
      <vt:lpstr>IV. 1. Nomination et mandat des membres du CER de l’ESPK </vt:lpstr>
      <vt:lpstr>IV. 1. Nomination et mandat des membres du CER de l’ESPK (suite)</vt:lpstr>
      <vt:lpstr> IV.2. Critères d’ éligibilité d’un membre du CER de l’ESPK</vt:lpstr>
      <vt:lpstr> IV.3. MEMBRES DU BUREAU DU CER DE L’ESPK </vt:lpstr>
      <vt:lpstr>IV.4. Tous les membres</vt:lpstr>
      <vt:lpstr>IV.4. Tous les membres (suite)</vt:lpstr>
      <vt:lpstr>V. Comment fonctionne le CER de l’ESPK ? </vt:lpstr>
      <vt:lpstr>V.1. Procédures d’évaluation des protocoles par le CER de l’ESPK</vt:lpstr>
      <vt:lpstr>V.2. Procédures d’évaluation des protocoles par le CER de l’ESPK</vt:lpstr>
      <vt:lpstr>V.2. Procédures d’évaluation des protocoles par le CER de l’ESPK (suite)</vt:lpstr>
      <vt:lpstr>V.2. Procédures d’évaluation des protocoles par le CER de l’ESPK</vt:lpstr>
      <vt:lpstr>V.2. Procédures d’évaluation des protocoles par le CER de l’ESPK</vt:lpstr>
      <vt:lpstr>COMITE D’ETHIQUE ECOLE DE SANTE PUBLIQUE Université de Kinshasa</vt:lpstr>
      <vt:lpstr>V.2. Procédures d’évaluation des protocoles par le CER de l’ESPK</vt:lpstr>
      <vt:lpstr>V.2. Procédures d’évaluation des protocoles par le CER de l’ESPK</vt:lpstr>
      <vt:lpstr>V.3. Quid des investigateurs principaux absents de la réunion ?</vt:lpstr>
      <vt:lpstr>V.4. Communication des décisions prises par le CER de l’ESPK</vt:lpstr>
      <vt:lpstr>V.5. Types de dossiers évalués et d’approbations accordées par le CER de l’ESPK</vt:lpstr>
      <vt:lpstr>V.6. Protocoles soumis au CER de l’ESPK : janvier - 20 août 2018</vt:lpstr>
      <vt:lpstr>V.6. Protocoles soumis par mois: de janvier au 20 août 2018</vt:lpstr>
      <vt:lpstr>VI. Problèmes rencontrés ou défis à relever au CER de l’ESPK</vt:lpstr>
      <vt:lpstr>VI. Problèmes rencontrés ou défis à relever au CER de l’ESPK</vt:lpstr>
      <vt:lpstr>VI.1. Solutions proposées par le CER de l’ESPK aux problèmes rencontrés</vt:lpstr>
      <vt:lpstr>VII. Financement du CER DE L’ESPK </vt:lpstr>
      <vt:lpstr>VII.1. Financement du CER DE L’ESPK  </vt:lpstr>
      <vt:lpstr>VII.2. Affectation ou destination de l’argent perçu </vt:lpstr>
      <vt:lpstr>Conclusions et Perspectives</vt:lpstr>
      <vt:lpstr>Conclusions et Perspectives (suite)</vt:lpstr>
      <vt:lpstr>Présentation PowerPoint</vt:lpstr>
      <vt:lpstr>Sources bibliographiques</vt:lpstr>
    </vt:vector>
  </TitlesOfParts>
  <Company>PRIMINFO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Darius Makindu</dc:creator>
  <cp:lastModifiedBy>Darius Makindu</cp:lastModifiedBy>
  <cp:revision>3</cp:revision>
  <dcterms:created xsi:type="dcterms:W3CDTF">2019-04-27T05:46:23Z</dcterms:created>
  <dcterms:modified xsi:type="dcterms:W3CDTF">2019-06-14T14:19:41Z</dcterms:modified>
</cp:coreProperties>
</file>